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aleway"/>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regular.fntdata"/><Relationship Id="rId25" Type="http://schemas.openxmlformats.org/officeDocument/2006/relationships/slide" Target="slides/slide20.xml"/><Relationship Id="rId28" Type="http://schemas.openxmlformats.org/officeDocument/2006/relationships/font" Target="fonts/Raleway-italic.fntdata"/><Relationship Id="rId27" Type="http://schemas.openxmlformats.org/officeDocument/2006/relationships/font" Target="fonts/Raleway-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593f5c4cb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593f5c4cb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593f5c4cb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593f5c4cb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593f5c4cb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593f5c4cb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593f5c4cb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93f5c4cb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593f5c4cb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593f5c4cb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Google Shape;261;g593f5c4cbe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593f5c4cbe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593f5c4cbe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593f5c4cbe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593f5c4cb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593f5c4cb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593f5c4cbe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93f5c4cb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4" name="Shape 284"/>
        <p:cNvGrpSpPr/>
        <p:nvPr/>
      </p:nvGrpSpPr>
      <p:grpSpPr>
        <a:xfrm>
          <a:off x="0" y="0"/>
          <a:ext cx="0" cy="0"/>
          <a:chOff x="0" y="0"/>
          <a:chExt cx="0" cy="0"/>
        </a:xfrm>
      </p:grpSpPr>
      <p:sp>
        <p:nvSpPr>
          <p:cNvPr id="285" name="Google Shape;285;g593f5c4cbe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93f5c4cbe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5762a09fb0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762a09fb0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Google Shape;291;g593f5c4cbe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593f5c4cbe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57b01737a4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57b01737a4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5878e3d77c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5878e3d77c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5878e3d7f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5878e3d7f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5878e3d7f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5878e3d7f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5878e3d7f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5878e3d7f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5878e3d7f3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5878e3d7f3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593f5c4c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593f5c4c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600">
                <a:latin typeface="Raleway"/>
                <a:ea typeface="Raleway"/>
                <a:cs typeface="Raleway"/>
                <a:sym typeface="Raleway"/>
              </a:rPr>
              <a:t>Confidencial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600">
                <a:latin typeface="Raleway"/>
                <a:ea typeface="Raleway"/>
                <a:cs typeface="Raleway"/>
                <a:sym typeface="Raleway"/>
              </a:rPr>
              <a:t>Personalizado para </a:t>
            </a:r>
            <a:r>
              <a:rPr b="1" lang="es" sz="600">
                <a:latin typeface="Raleway"/>
                <a:ea typeface="Raleway"/>
                <a:cs typeface="Raleway"/>
                <a:sym typeface="Raleway"/>
              </a:rPr>
              <a:t>Nombre de la empresa</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s" sz="600">
                <a:latin typeface="Raleway"/>
                <a:ea typeface="Raleway"/>
                <a:cs typeface="Raleway"/>
                <a:sym typeface="Raleway"/>
              </a:rPr>
              <a:t>Versión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600">
                <a:solidFill>
                  <a:srgbClr val="FFFFFF"/>
                </a:solidFill>
                <a:latin typeface="Raleway"/>
                <a:ea typeface="Raleway"/>
                <a:cs typeface="Raleway"/>
                <a:sym typeface="Raleway"/>
              </a:rPr>
              <a:t>Confidencial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600">
                <a:solidFill>
                  <a:srgbClr val="FFFFFF"/>
                </a:solidFill>
                <a:latin typeface="Raleway"/>
                <a:ea typeface="Raleway"/>
                <a:cs typeface="Raleway"/>
                <a:sym typeface="Raleway"/>
              </a:rPr>
              <a:t>Personalizado para </a:t>
            </a:r>
            <a:r>
              <a:rPr b="1" lang="es" sz="600">
                <a:solidFill>
                  <a:srgbClr val="FFFFFF"/>
                </a:solidFill>
                <a:latin typeface="Raleway"/>
                <a:ea typeface="Raleway"/>
                <a:cs typeface="Raleway"/>
                <a:sym typeface="Raleway"/>
              </a:rPr>
              <a:t>Nombre de la empresa</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s" sz="600">
                <a:solidFill>
                  <a:srgbClr val="FFFFFF"/>
                </a:solidFill>
                <a:latin typeface="Raleway"/>
                <a:ea typeface="Raleway"/>
                <a:cs typeface="Raleway"/>
                <a:sym typeface="Raleway"/>
              </a:rPr>
              <a:t>Versión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s"/>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575" y="128380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4800">
                <a:solidFill>
                  <a:srgbClr val="000000"/>
                </a:solidFill>
                <a:latin typeface="Arial"/>
                <a:ea typeface="Arial"/>
                <a:cs typeface="Arial"/>
                <a:sym typeface="Arial"/>
              </a:rPr>
              <a:t>Curso de JAVA</a:t>
            </a:r>
            <a:endParaRPr sz="4800">
              <a:solidFill>
                <a:srgbClr val="000000"/>
              </a:solidFill>
              <a:latin typeface="Arial"/>
              <a:ea typeface="Arial"/>
              <a:cs typeface="Arial"/>
              <a:sym typeface="Arial"/>
            </a:endParaRPr>
          </a:p>
          <a:p>
            <a:pPr indent="0" lvl="0" marL="0" rtl="0" algn="l">
              <a:spcBef>
                <a:spcPts val="0"/>
              </a:spcBef>
              <a:spcAft>
                <a:spcPts val="0"/>
              </a:spcAft>
              <a:buNone/>
            </a:pPr>
            <a:r>
              <a:rPr lang="es" sz="2400">
                <a:solidFill>
                  <a:srgbClr val="000000"/>
                </a:solidFill>
                <a:latin typeface="Arial"/>
                <a:ea typeface="Arial"/>
                <a:cs typeface="Arial"/>
                <a:sym typeface="Arial"/>
              </a:rPr>
              <a:t>Semana VI</a:t>
            </a:r>
            <a:endParaRPr sz="2400">
              <a:solidFill>
                <a:srgbClr val="000000"/>
              </a:solidFill>
              <a:latin typeface="Arial"/>
              <a:ea typeface="Arial"/>
              <a:cs typeface="Arial"/>
              <a:sym typeface="Arial"/>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400">
                <a:latin typeface="Arial"/>
                <a:ea typeface="Arial"/>
                <a:cs typeface="Arial"/>
                <a:sym typeface="Arial"/>
              </a:rPr>
              <a:t>Por Nelson Díaz</a:t>
            </a:r>
            <a:endParaRPr b="1" sz="1400">
              <a:latin typeface="Arial"/>
              <a:ea typeface="Arial"/>
              <a:cs typeface="Arial"/>
              <a:sym typeface="Arial"/>
            </a:endParaRPr>
          </a:p>
        </p:txBody>
      </p:sp>
      <p:sp>
        <p:nvSpPr>
          <p:cNvPr id="178" name="Google Shape;178;p18"/>
          <p:cNvSpPr/>
          <p:nvPr/>
        </p:nvSpPr>
        <p:spPr>
          <a:xfrm>
            <a:off x="214925" y="81525"/>
            <a:ext cx="8819400" cy="2964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9" name="Google Shape;179;p18"/>
          <p:cNvPicPr preferRelativeResize="0"/>
          <p:nvPr/>
        </p:nvPicPr>
        <p:blipFill>
          <a:blip r:embed="rId3">
            <a:alphaModFix/>
          </a:blip>
          <a:stretch>
            <a:fillRect/>
          </a:stretch>
        </p:blipFill>
        <p:spPr>
          <a:xfrm>
            <a:off x="6158225" y="1283800"/>
            <a:ext cx="2223999" cy="22239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33" name="Shape 233"/>
        <p:cNvGrpSpPr/>
        <p:nvPr/>
      </p:nvGrpSpPr>
      <p:grpSpPr>
        <a:xfrm>
          <a:off x="0" y="0"/>
          <a:ext cx="0" cy="0"/>
          <a:chOff x="0" y="0"/>
          <a:chExt cx="0" cy="0"/>
        </a:xfrm>
      </p:grpSpPr>
      <p:sp>
        <p:nvSpPr>
          <p:cNvPr id="234" name="Google Shape;234;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latin typeface="Arial"/>
                <a:ea typeface="Arial"/>
                <a:cs typeface="Arial"/>
                <a:sym typeface="Arial"/>
              </a:rPr>
              <a:t>Interfaces en java</a:t>
            </a:r>
            <a:r>
              <a:rPr lang="es" sz="2600">
                <a:latin typeface="Arial"/>
                <a:ea typeface="Arial"/>
                <a:cs typeface="Arial"/>
                <a:sym typeface="Arial"/>
              </a:rPr>
              <a:t>: sintaxis</a:t>
            </a:r>
            <a:endParaRPr sz="2600">
              <a:latin typeface="Arial"/>
              <a:ea typeface="Arial"/>
              <a:cs typeface="Arial"/>
              <a:sym typeface="Arial"/>
            </a:endParaRPr>
          </a:p>
        </p:txBody>
      </p:sp>
      <p:sp>
        <p:nvSpPr>
          <p:cNvPr id="235" name="Google Shape;235;p27"/>
          <p:cNvSpPr txBox="1"/>
          <p:nvPr>
            <p:ph idx="4294967295" type="body"/>
          </p:nvPr>
        </p:nvSpPr>
        <p:spPr>
          <a:xfrm>
            <a:off x="729450" y="1989950"/>
            <a:ext cx="7688700" cy="2512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FFFFFF"/>
                </a:solidFill>
                <a:latin typeface="Arial"/>
                <a:ea typeface="Arial"/>
                <a:cs typeface="Arial"/>
                <a:sym typeface="Arial"/>
              </a:rPr>
              <a:t>Una interface se define de un modo muy similar a las clases, por ejemplo, una interfaz de cantante:</a:t>
            </a:r>
            <a:endParaRPr sz="1800">
              <a:solidFill>
                <a:srgbClr val="FFFFFF"/>
              </a:solidFill>
              <a:latin typeface="Arial"/>
              <a:ea typeface="Arial"/>
              <a:cs typeface="Arial"/>
              <a:sym typeface="Arial"/>
            </a:endParaRPr>
          </a:p>
          <a:p>
            <a:pPr indent="0" lvl="0" marL="0" rtl="0" algn="just">
              <a:lnSpc>
                <a:spcPct val="100000"/>
              </a:lnSpc>
              <a:spcBef>
                <a:spcPts val="1600"/>
              </a:spcBef>
              <a:spcAft>
                <a:spcPts val="0"/>
              </a:spcAft>
              <a:buNone/>
            </a:pPr>
            <a:r>
              <a:rPr lang="es" sz="1800">
                <a:solidFill>
                  <a:srgbClr val="FFFFFF"/>
                </a:solidFill>
                <a:latin typeface="Courier New"/>
                <a:ea typeface="Courier New"/>
                <a:cs typeface="Courier New"/>
                <a:sym typeface="Courier New"/>
              </a:rPr>
              <a:t>public interface Cantante{</a:t>
            </a:r>
            <a:endParaRPr sz="1800">
              <a:solidFill>
                <a:srgbClr val="FFFFFF"/>
              </a:solidFill>
              <a:latin typeface="Courier New"/>
              <a:ea typeface="Courier New"/>
              <a:cs typeface="Courier New"/>
              <a:sym typeface="Courier New"/>
            </a:endParaRPr>
          </a:p>
          <a:p>
            <a:pPr indent="45720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public void cantar(String letra);</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t/>
            </a:r>
            <a:endParaRPr sz="1800">
              <a:solidFill>
                <a:srgbClr val="FFFFFF"/>
              </a:solidFill>
              <a:latin typeface="Arial"/>
              <a:ea typeface="Arial"/>
              <a:cs typeface="Arial"/>
              <a:sym typeface="Arial"/>
            </a:endParaRPr>
          </a:p>
          <a:p>
            <a:pPr indent="0" lvl="0" marL="0" rtl="0" algn="just">
              <a:lnSpc>
                <a:spcPct val="100000"/>
              </a:lnSpc>
              <a:spcBef>
                <a:spcPts val="0"/>
              </a:spcBef>
              <a:spcAft>
                <a:spcPts val="0"/>
              </a:spcAft>
              <a:buNone/>
            </a:pPr>
            <a:r>
              <a:t/>
            </a:r>
            <a:endParaRPr sz="1800">
              <a:solidFill>
                <a:srgbClr val="FFFFFF"/>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Arial"/>
                <a:ea typeface="Arial"/>
                <a:cs typeface="Arial"/>
                <a:sym typeface="Arial"/>
              </a:rPr>
              <a:t>Interfaces en java: sintaxis</a:t>
            </a:r>
            <a:endParaRPr>
              <a:latin typeface="Arial"/>
              <a:ea typeface="Arial"/>
              <a:cs typeface="Arial"/>
              <a:sym typeface="Arial"/>
            </a:endParaRPr>
          </a:p>
        </p:txBody>
      </p:sp>
      <p:sp>
        <p:nvSpPr>
          <p:cNvPr id="241" name="Google Shape;241;p28"/>
          <p:cNvSpPr txBox="1"/>
          <p:nvPr>
            <p:ph idx="1" type="body"/>
          </p:nvPr>
        </p:nvSpPr>
        <p:spPr>
          <a:xfrm>
            <a:off x="729450" y="2078875"/>
            <a:ext cx="8142000" cy="2261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000000"/>
                </a:solidFill>
                <a:latin typeface="Arial"/>
                <a:ea typeface="Arial"/>
                <a:cs typeface="Arial"/>
                <a:sym typeface="Arial"/>
              </a:rPr>
              <a:t>Ya vimos como se declara una interface, ahora para utilizarla, su sintaxis </a:t>
            </a:r>
            <a:r>
              <a:rPr lang="es" sz="1800">
                <a:solidFill>
                  <a:srgbClr val="000000"/>
                </a:solidFill>
                <a:latin typeface="Arial"/>
                <a:ea typeface="Arial"/>
                <a:cs typeface="Arial"/>
                <a:sym typeface="Arial"/>
              </a:rPr>
              <a:t>sería</a:t>
            </a:r>
            <a:r>
              <a:rPr lang="es" sz="1800">
                <a:solidFill>
                  <a:srgbClr val="000000"/>
                </a:solidFill>
                <a:latin typeface="Arial"/>
                <a:ea typeface="Arial"/>
                <a:cs typeface="Arial"/>
                <a:sym typeface="Arial"/>
              </a:rPr>
              <a:t> la siguiente para un Alumno que </a:t>
            </a:r>
            <a:r>
              <a:rPr lang="es" sz="1800">
                <a:solidFill>
                  <a:srgbClr val="000000"/>
                </a:solidFill>
                <a:latin typeface="Arial"/>
                <a:ea typeface="Arial"/>
                <a:cs typeface="Arial"/>
                <a:sym typeface="Arial"/>
              </a:rPr>
              <a:t>también</a:t>
            </a:r>
            <a:r>
              <a:rPr lang="es" sz="1800">
                <a:solidFill>
                  <a:srgbClr val="000000"/>
                </a:solidFill>
                <a:latin typeface="Arial"/>
                <a:ea typeface="Arial"/>
                <a:cs typeface="Arial"/>
                <a:sym typeface="Arial"/>
              </a:rPr>
              <a:t> es cantante:</a:t>
            </a:r>
            <a:endParaRPr sz="1800">
              <a:solidFill>
                <a:srgbClr val="000000"/>
              </a:solidFill>
              <a:latin typeface="Arial"/>
              <a:ea typeface="Arial"/>
              <a:cs typeface="Arial"/>
              <a:sym typeface="Arial"/>
            </a:endParaRPr>
          </a:p>
          <a:p>
            <a:pPr indent="0" lvl="0" marL="0" rtl="0" algn="just">
              <a:lnSpc>
                <a:spcPct val="100000"/>
              </a:lnSpc>
              <a:spcBef>
                <a:spcPts val="1600"/>
              </a:spcBef>
              <a:spcAft>
                <a:spcPts val="0"/>
              </a:spcAft>
              <a:buNone/>
            </a:pPr>
            <a:r>
              <a:rPr lang="es" sz="1800">
                <a:solidFill>
                  <a:srgbClr val="000000"/>
                </a:solidFill>
                <a:latin typeface="Courier New"/>
                <a:ea typeface="Courier New"/>
                <a:cs typeface="Courier New"/>
                <a:sym typeface="Courier New"/>
              </a:rPr>
              <a:t>public class Alumno extends Persona implements Cantante{</a:t>
            </a:r>
            <a:endParaRPr sz="18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000000"/>
                </a:solidFill>
                <a:latin typeface="Courier New"/>
                <a:ea typeface="Courier New"/>
                <a:cs typeface="Courier New"/>
                <a:sym typeface="Courier New"/>
              </a:rPr>
              <a:t>	//</a:t>
            </a:r>
            <a:r>
              <a:rPr lang="es" sz="1800">
                <a:solidFill>
                  <a:srgbClr val="000000"/>
                </a:solidFill>
                <a:latin typeface="Courier New"/>
                <a:ea typeface="Courier New"/>
                <a:cs typeface="Courier New"/>
                <a:sym typeface="Courier New"/>
              </a:rPr>
              <a:t>código</a:t>
            </a:r>
            <a:r>
              <a:rPr lang="es" sz="1800">
                <a:solidFill>
                  <a:srgbClr val="000000"/>
                </a:solidFill>
                <a:latin typeface="Courier New"/>
                <a:ea typeface="Courier New"/>
                <a:cs typeface="Courier New"/>
                <a:sym typeface="Courier New"/>
              </a:rPr>
              <a:t> de la clase Alumno</a:t>
            </a:r>
            <a:endParaRPr sz="18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000000"/>
                </a:solidFill>
                <a:latin typeface="Courier New"/>
                <a:ea typeface="Courier New"/>
                <a:cs typeface="Courier New"/>
                <a:sym typeface="Courier New"/>
              </a:rPr>
              <a:t>	public void cantar(String letra){</a:t>
            </a:r>
            <a:endParaRPr sz="18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000000"/>
                </a:solidFill>
                <a:latin typeface="Courier New"/>
                <a:ea typeface="Courier New"/>
                <a:cs typeface="Courier New"/>
                <a:sym typeface="Courier New"/>
              </a:rPr>
              <a:t>		//</a:t>
            </a:r>
            <a:r>
              <a:rPr lang="es" sz="1800">
                <a:solidFill>
                  <a:srgbClr val="000000"/>
                </a:solidFill>
                <a:latin typeface="Courier New"/>
                <a:ea typeface="Courier New"/>
                <a:cs typeface="Courier New"/>
                <a:sym typeface="Courier New"/>
              </a:rPr>
              <a:t>implementación</a:t>
            </a:r>
            <a:endParaRPr sz="1800">
              <a:solidFill>
                <a:srgbClr val="000000"/>
              </a:solidFill>
              <a:latin typeface="Courier New"/>
              <a:ea typeface="Courier New"/>
              <a:cs typeface="Courier New"/>
              <a:sym typeface="Courier New"/>
            </a:endParaRPr>
          </a:p>
          <a:p>
            <a:pPr indent="457200" lvl="0" marL="0" rtl="0" algn="just">
              <a:lnSpc>
                <a:spcPct val="100000"/>
              </a:lnSpc>
              <a:spcBef>
                <a:spcPts val="0"/>
              </a:spcBef>
              <a:spcAft>
                <a:spcPts val="0"/>
              </a:spcAft>
              <a:buNone/>
            </a:pPr>
            <a:r>
              <a:rPr lang="es" sz="1800">
                <a:solidFill>
                  <a:srgbClr val="000000"/>
                </a:solidFill>
                <a:latin typeface="Courier New"/>
                <a:ea typeface="Courier New"/>
                <a:cs typeface="Courier New"/>
                <a:sym typeface="Courier New"/>
              </a:rPr>
              <a:t>}</a:t>
            </a:r>
            <a:endParaRPr sz="18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000000"/>
                </a:solidFill>
                <a:latin typeface="Courier New"/>
                <a:ea typeface="Courier New"/>
                <a:cs typeface="Courier New"/>
                <a:sym typeface="Courier New"/>
              </a:rPr>
              <a:t>}</a:t>
            </a:r>
            <a:endParaRPr sz="1800">
              <a:solidFill>
                <a:srgbClr val="000000"/>
              </a:solidFill>
              <a:latin typeface="Courier New"/>
              <a:ea typeface="Courier New"/>
              <a:cs typeface="Courier New"/>
              <a:sym typeface="Courier New"/>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45" name="Shape 245"/>
        <p:cNvGrpSpPr/>
        <p:nvPr/>
      </p:nvGrpSpPr>
      <p:grpSpPr>
        <a:xfrm>
          <a:off x="0" y="0"/>
          <a:ext cx="0" cy="0"/>
          <a:chOff x="0" y="0"/>
          <a:chExt cx="0" cy="0"/>
        </a:xfrm>
      </p:grpSpPr>
      <p:sp>
        <p:nvSpPr>
          <p:cNvPr id="246" name="Google Shape;246;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latin typeface="Arial"/>
                <a:ea typeface="Arial"/>
                <a:cs typeface="Arial"/>
                <a:sym typeface="Arial"/>
              </a:rPr>
              <a:t>Clases anidadas en java</a:t>
            </a:r>
            <a:endParaRPr sz="2600">
              <a:latin typeface="Arial"/>
              <a:ea typeface="Arial"/>
              <a:cs typeface="Arial"/>
              <a:sym typeface="Arial"/>
            </a:endParaRPr>
          </a:p>
        </p:txBody>
      </p:sp>
      <p:sp>
        <p:nvSpPr>
          <p:cNvPr id="247" name="Google Shape;247;p29"/>
          <p:cNvSpPr txBox="1"/>
          <p:nvPr>
            <p:ph idx="4294967295" type="body"/>
          </p:nvPr>
        </p:nvSpPr>
        <p:spPr>
          <a:xfrm>
            <a:off x="729450" y="1989950"/>
            <a:ext cx="7688700" cy="2512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FFFFFF"/>
                </a:solidFill>
                <a:latin typeface="Arial"/>
                <a:ea typeface="Arial"/>
                <a:cs typeface="Arial"/>
                <a:sym typeface="Arial"/>
              </a:rPr>
              <a:t>Las clases anidadas te permiten agrupar lógicamente clases que solo se utilizan en un lugar, por lo tanto, esto aumenta el uso de la encapsulación y crea un código más fácil de leer y de mantener. Existen varios tipos:</a:t>
            </a:r>
            <a:endParaRPr sz="1800">
              <a:solidFill>
                <a:srgbClr val="FFFFFF"/>
              </a:solidFill>
              <a:latin typeface="Arial"/>
              <a:ea typeface="Arial"/>
              <a:cs typeface="Arial"/>
              <a:sym typeface="Arial"/>
            </a:endParaRPr>
          </a:p>
          <a:p>
            <a:pPr indent="-342900" lvl="0" marL="457200" rtl="0" algn="just">
              <a:spcBef>
                <a:spcPts val="1600"/>
              </a:spcBef>
              <a:spcAft>
                <a:spcPts val="0"/>
              </a:spcAft>
              <a:buClr>
                <a:srgbClr val="FFFFFF"/>
              </a:buClr>
              <a:buSzPts val="1800"/>
              <a:buFont typeface="Arial"/>
              <a:buChar char="●"/>
            </a:pPr>
            <a:r>
              <a:rPr lang="es" sz="1800">
                <a:solidFill>
                  <a:srgbClr val="FFFFFF"/>
                </a:solidFill>
                <a:latin typeface="Arial"/>
                <a:ea typeface="Arial"/>
                <a:cs typeface="Arial"/>
                <a:sym typeface="Arial"/>
              </a:rPr>
              <a:t>Internas</a:t>
            </a:r>
            <a:endParaRPr sz="1800">
              <a:solidFill>
                <a:srgbClr val="FFFFFF"/>
              </a:solidFill>
              <a:latin typeface="Arial"/>
              <a:ea typeface="Arial"/>
              <a:cs typeface="Arial"/>
              <a:sym typeface="Arial"/>
            </a:endParaRPr>
          </a:p>
          <a:p>
            <a:pPr indent="-342900" lvl="0" marL="457200" rtl="0" algn="just">
              <a:spcBef>
                <a:spcPts val="0"/>
              </a:spcBef>
              <a:spcAft>
                <a:spcPts val="0"/>
              </a:spcAft>
              <a:buClr>
                <a:srgbClr val="FFFFFF"/>
              </a:buClr>
              <a:buSzPts val="1800"/>
              <a:buFont typeface="Arial"/>
              <a:buChar char="●"/>
            </a:pPr>
            <a:r>
              <a:rPr lang="es" sz="1800">
                <a:solidFill>
                  <a:srgbClr val="FFFFFF"/>
                </a:solidFill>
                <a:latin typeface="Arial"/>
                <a:ea typeface="Arial"/>
                <a:cs typeface="Arial"/>
                <a:sym typeface="Arial"/>
              </a:rPr>
              <a:t>Locales</a:t>
            </a:r>
            <a:endParaRPr sz="1800">
              <a:solidFill>
                <a:srgbClr val="FFFFFF"/>
              </a:solidFill>
              <a:latin typeface="Arial"/>
              <a:ea typeface="Arial"/>
              <a:cs typeface="Arial"/>
              <a:sym typeface="Arial"/>
            </a:endParaRPr>
          </a:p>
          <a:p>
            <a:pPr indent="-342900" lvl="0" marL="457200" rtl="0" algn="just">
              <a:spcBef>
                <a:spcPts val="0"/>
              </a:spcBef>
              <a:spcAft>
                <a:spcPts val="0"/>
              </a:spcAft>
              <a:buClr>
                <a:srgbClr val="FFFFFF"/>
              </a:buClr>
              <a:buSzPts val="1800"/>
              <a:buFont typeface="Arial"/>
              <a:buChar char="●"/>
            </a:pPr>
            <a:r>
              <a:rPr lang="es" sz="1800">
                <a:solidFill>
                  <a:srgbClr val="FFFFFF"/>
                </a:solidFill>
                <a:latin typeface="Arial"/>
                <a:ea typeface="Arial"/>
                <a:cs typeface="Arial"/>
                <a:sym typeface="Arial"/>
              </a:rPr>
              <a:t>Anónimas</a:t>
            </a:r>
            <a:endParaRPr sz="1800">
              <a:solidFill>
                <a:srgbClr val="FFFFFF"/>
              </a:solidFill>
              <a:latin typeface="Arial"/>
              <a:ea typeface="Arial"/>
              <a:cs typeface="Arial"/>
              <a:sym typeface="Arial"/>
            </a:endParaRPr>
          </a:p>
          <a:p>
            <a:pPr indent="0" lvl="0" marL="0" rtl="0" algn="just">
              <a:spcBef>
                <a:spcPts val="1600"/>
              </a:spcBef>
              <a:spcAft>
                <a:spcPts val="0"/>
              </a:spcAft>
              <a:buNone/>
            </a:pPr>
            <a:r>
              <a:t/>
            </a:r>
            <a:endParaRPr sz="1800">
              <a:solidFill>
                <a:srgbClr val="FFFFFF"/>
              </a:solidFill>
              <a:latin typeface="Arial"/>
              <a:ea typeface="Arial"/>
              <a:cs typeface="Arial"/>
              <a:sym typeface="Arial"/>
            </a:endParaRPr>
          </a:p>
          <a:p>
            <a:pPr indent="0" lvl="0" marL="0" rtl="0" algn="just">
              <a:lnSpc>
                <a:spcPct val="100000"/>
              </a:lnSpc>
              <a:spcBef>
                <a:spcPts val="1600"/>
              </a:spcBef>
              <a:spcAft>
                <a:spcPts val="0"/>
              </a:spcAft>
              <a:buNone/>
            </a:pPr>
            <a:r>
              <a:t/>
            </a:r>
            <a:endParaRPr sz="1800">
              <a:solidFill>
                <a:srgbClr val="FFFFFF"/>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3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Arial"/>
                <a:ea typeface="Arial"/>
                <a:cs typeface="Arial"/>
                <a:sym typeface="Arial"/>
              </a:rPr>
              <a:t>Clases anidadas en java: Internas</a:t>
            </a:r>
            <a:endParaRPr>
              <a:latin typeface="Arial"/>
              <a:ea typeface="Arial"/>
              <a:cs typeface="Arial"/>
              <a:sym typeface="Arial"/>
            </a:endParaRPr>
          </a:p>
        </p:txBody>
      </p:sp>
      <p:sp>
        <p:nvSpPr>
          <p:cNvPr id="253" name="Google Shape;253;p3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000000"/>
                </a:solidFill>
                <a:latin typeface="Arial"/>
                <a:ea typeface="Arial"/>
                <a:cs typeface="Arial"/>
                <a:sym typeface="Arial"/>
              </a:rPr>
              <a:t>Una clase interna se declara dentro de otra clase, al mismo nivel que sus atributos y sus métodos.</a:t>
            </a:r>
            <a:endParaRPr sz="1800">
              <a:solidFill>
                <a:srgbClr val="000000"/>
              </a:solidFill>
              <a:latin typeface="Arial"/>
              <a:ea typeface="Arial"/>
              <a:cs typeface="Arial"/>
              <a:sym typeface="Arial"/>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public class claseExterna{</a:t>
            </a:r>
            <a:endParaRPr sz="1400">
              <a:solidFill>
                <a:srgbClr val="000000"/>
              </a:solidFill>
              <a:latin typeface="Courier New"/>
              <a:ea typeface="Courier New"/>
              <a:cs typeface="Courier New"/>
              <a:sym typeface="Courier New"/>
            </a:endParaRPr>
          </a:p>
          <a:p>
            <a:pPr indent="45720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int atribA;</a:t>
            </a:r>
            <a:endParaRPr sz="1400">
              <a:solidFill>
                <a:srgbClr val="000000"/>
              </a:solidFill>
              <a:latin typeface="Courier New"/>
              <a:ea typeface="Courier New"/>
              <a:cs typeface="Courier New"/>
              <a:sym typeface="Courier New"/>
            </a:endParaRPr>
          </a:p>
          <a:p>
            <a:pPr indent="45720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class claseInterna{</a:t>
            </a:r>
            <a:endParaRPr sz="1400">
              <a:solidFill>
                <a:srgbClr val="000000"/>
              </a:solidFill>
              <a:latin typeface="Courier New"/>
              <a:ea typeface="Courier New"/>
              <a:cs typeface="Courier New"/>
              <a:sym typeface="Courier New"/>
            </a:endParaRPr>
          </a:p>
          <a:p>
            <a:pPr indent="457200" lvl="0" marL="45720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int atribA = 13;</a:t>
            </a:r>
            <a:endParaRPr sz="1400">
              <a:solidFill>
                <a:srgbClr val="000000"/>
              </a:solidFill>
              <a:latin typeface="Courier New"/>
              <a:ea typeface="Courier New"/>
              <a:cs typeface="Courier New"/>
              <a:sym typeface="Courier New"/>
            </a:endParaRPr>
          </a:p>
          <a:p>
            <a:pPr indent="457200" lvl="0" marL="45720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void metodoA(){</a:t>
            </a:r>
            <a:endParaRPr sz="1400">
              <a:solidFill>
                <a:srgbClr val="000000"/>
              </a:solidFill>
              <a:latin typeface="Courier New"/>
              <a:ea typeface="Courier New"/>
              <a:cs typeface="Courier New"/>
              <a:sym typeface="Courier New"/>
            </a:endParaRPr>
          </a:p>
          <a:p>
            <a:pPr indent="457200" lvl="0" marL="91440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System.out.println("atribA= " + atribA);</a:t>
            </a:r>
            <a:endParaRPr sz="1400">
              <a:solidFill>
                <a:srgbClr val="000000"/>
              </a:solidFill>
              <a:latin typeface="Courier New"/>
              <a:ea typeface="Courier New"/>
              <a:cs typeface="Courier New"/>
              <a:sym typeface="Courier New"/>
            </a:endParaRPr>
          </a:p>
          <a:p>
            <a:pPr indent="457200" lvl="0" marL="45720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a:t>
            </a:r>
            <a:endParaRPr sz="1400">
              <a:solidFill>
                <a:srgbClr val="000000"/>
              </a:solidFill>
              <a:latin typeface="Courier New"/>
              <a:ea typeface="Courier New"/>
              <a:cs typeface="Courier New"/>
              <a:sym typeface="Courier New"/>
            </a:endParaRPr>
          </a:p>
          <a:p>
            <a:pPr indent="45720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a:t>
            </a:r>
            <a:endParaRPr sz="14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a:t>
            </a:r>
            <a:endParaRPr sz="1400">
              <a:solidFill>
                <a:srgbClr val="000000"/>
              </a:solidFill>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57" name="Shape 257"/>
        <p:cNvGrpSpPr/>
        <p:nvPr/>
      </p:nvGrpSpPr>
      <p:grpSpPr>
        <a:xfrm>
          <a:off x="0" y="0"/>
          <a:ext cx="0" cy="0"/>
          <a:chOff x="0" y="0"/>
          <a:chExt cx="0" cy="0"/>
        </a:xfrm>
      </p:grpSpPr>
      <p:sp>
        <p:nvSpPr>
          <p:cNvPr id="258" name="Google Shape;258;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latin typeface="Arial"/>
                <a:ea typeface="Arial"/>
                <a:cs typeface="Arial"/>
                <a:sym typeface="Arial"/>
              </a:rPr>
              <a:t>Clases anidadas en java: Locales</a:t>
            </a:r>
            <a:endParaRPr sz="2600">
              <a:latin typeface="Arial"/>
              <a:ea typeface="Arial"/>
              <a:cs typeface="Arial"/>
              <a:sym typeface="Arial"/>
            </a:endParaRPr>
          </a:p>
        </p:txBody>
      </p:sp>
      <p:sp>
        <p:nvSpPr>
          <p:cNvPr id="259" name="Google Shape;259;p31"/>
          <p:cNvSpPr txBox="1"/>
          <p:nvPr>
            <p:ph idx="4294967295" type="body"/>
          </p:nvPr>
        </p:nvSpPr>
        <p:spPr>
          <a:xfrm>
            <a:off x="729450" y="1989950"/>
            <a:ext cx="7688700" cy="2512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FFFFFF"/>
                </a:solidFill>
                <a:latin typeface="Arial"/>
                <a:ea typeface="Arial"/>
                <a:cs typeface="Arial"/>
                <a:sym typeface="Arial"/>
              </a:rPr>
              <a:t>Una clase local se declara dentro un bloque de código (en un método) y solo es utilizable dentro de ese bloque.</a:t>
            </a:r>
            <a:endParaRPr sz="1800">
              <a:solidFill>
                <a:srgbClr val="FFFFFF"/>
              </a:solidFill>
              <a:latin typeface="Arial"/>
              <a:ea typeface="Arial"/>
              <a:cs typeface="Arial"/>
              <a:sym typeface="Arial"/>
            </a:endParaRPr>
          </a:p>
          <a:p>
            <a:pPr indent="0" lvl="0" marL="0" rtl="0" algn="just">
              <a:spcBef>
                <a:spcPts val="0"/>
              </a:spcBef>
              <a:spcAft>
                <a:spcPts val="0"/>
              </a:spcAft>
              <a:buNone/>
            </a:pPr>
            <a:r>
              <a:rPr lang="es" sz="1400">
                <a:solidFill>
                  <a:srgbClr val="FFFFFF"/>
                </a:solidFill>
                <a:latin typeface="Courier New"/>
                <a:ea typeface="Courier New"/>
                <a:cs typeface="Courier New"/>
                <a:sym typeface="Courier New"/>
              </a:rPr>
              <a:t>public class claseExterna{</a:t>
            </a:r>
            <a:endParaRPr sz="1400">
              <a:solidFill>
                <a:srgbClr val="FFFFFF"/>
              </a:solidFill>
              <a:latin typeface="Courier New"/>
              <a:ea typeface="Courier New"/>
              <a:cs typeface="Courier New"/>
              <a:sym typeface="Courier New"/>
            </a:endParaRPr>
          </a:p>
          <a:p>
            <a:pPr indent="457200" lvl="0" marL="0" rtl="0" algn="just">
              <a:spcBef>
                <a:spcPts val="0"/>
              </a:spcBef>
              <a:spcAft>
                <a:spcPts val="0"/>
              </a:spcAft>
              <a:buNone/>
            </a:pPr>
            <a:r>
              <a:rPr lang="es" sz="1400">
                <a:solidFill>
                  <a:srgbClr val="FFFFFF"/>
                </a:solidFill>
                <a:latin typeface="Courier New"/>
                <a:ea typeface="Courier New"/>
                <a:cs typeface="Courier New"/>
                <a:sym typeface="Courier New"/>
              </a:rPr>
              <a:t>final int constA = 13;</a:t>
            </a:r>
            <a:endParaRPr sz="1400">
              <a:solidFill>
                <a:srgbClr val="FFFFFF"/>
              </a:solidFill>
              <a:latin typeface="Courier New"/>
              <a:ea typeface="Courier New"/>
              <a:cs typeface="Courier New"/>
              <a:sym typeface="Courier New"/>
            </a:endParaRPr>
          </a:p>
          <a:p>
            <a:pPr indent="457200" lvl="0" marL="0" rtl="0" algn="just">
              <a:spcBef>
                <a:spcPts val="0"/>
              </a:spcBef>
              <a:spcAft>
                <a:spcPts val="0"/>
              </a:spcAft>
              <a:buNone/>
            </a:pPr>
            <a:r>
              <a:rPr lang="es" sz="1400">
                <a:solidFill>
                  <a:srgbClr val="FFFFFF"/>
                </a:solidFill>
                <a:latin typeface="Courier New"/>
                <a:ea typeface="Courier New"/>
                <a:cs typeface="Courier New"/>
                <a:sym typeface="Courier New"/>
              </a:rPr>
              <a:t>void metodoExterno(){</a:t>
            </a:r>
            <a:endParaRPr sz="1400">
              <a:solidFill>
                <a:srgbClr val="FFFFFF"/>
              </a:solidFill>
              <a:latin typeface="Courier New"/>
              <a:ea typeface="Courier New"/>
              <a:cs typeface="Courier New"/>
              <a:sym typeface="Courier New"/>
            </a:endParaRPr>
          </a:p>
          <a:p>
            <a:pPr indent="0" lvl="0" marL="0" rtl="0" algn="just">
              <a:spcBef>
                <a:spcPts val="0"/>
              </a:spcBef>
              <a:spcAft>
                <a:spcPts val="0"/>
              </a:spcAft>
              <a:buNone/>
            </a:pPr>
            <a:r>
              <a:rPr lang="es" sz="1400">
                <a:solidFill>
                  <a:srgbClr val="FFFFFF"/>
                </a:solidFill>
                <a:latin typeface="Courier New"/>
                <a:ea typeface="Courier New"/>
                <a:cs typeface="Courier New"/>
                <a:sym typeface="Courier New"/>
              </a:rPr>
              <a:t>   		class claseLocal{</a:t>
            </a:r>
            <a:endParaRPr sz="1400">
              <a:solidFill>
                <a:srgbClr val="FFFFFF"/>
              </a:solidFill>
              <a:latin typeface="Courier New"/>
              <a:ea typeface="Courier New"/>
              <a:cs typeface="Courier New"/>
              <a:sym typeface="Courier New"/>
            </a:endParaRPr>
          </a:p>
          <a:p>
            <a:pPr indent="0" lvl="0" marL="0" rtl="0" algn="just">
              <a:spcBef>
                <a:spcPts val="0"/>
              </a:spcBef>
              <a:spcAft>
                <a:spcPts val="0"/>
              </a:spcAft>
              <a:buNone/>
            </a:pPr>
            <a:r>
              <a:rPr lang="es" sz="1400">
                <a:solidFill>
                  <a:srgbClr val="FFFFFF"/>
                </a:solidFill>
                <a:latin typeface="Courier New"/>
                <a:ea typeface="Courier New"/>
                <a:cs typeface="Courier New"/>
                <a:sym typeface="Courier New"/>
              </a:rPr>
              <a:t>   	 		void metodoA(){</a:t>
            </a:r>
            <a:endParaRPr sz="1400">
              <a:solidFill>
                <a:srgbClr val="FFFFFF"/>
              </a:solidFill>
              <a:latin typeface="Courier New"/>
              <a:ea typeface="Courier New"/>
              <a:cs typeface="Courier New"/>
              <a:sym typeface="Courier New"/>
            </a:endParaRPr>
          </a:p>
          <a:p>
            <a:pPr indent="0" lvl="0" marL="0" rtl="0" algn="just">
              <a:spcBef>
                <a:spcPts val="0"/>
              </a:spcBef>
              <a:spcAft>
                <a:spcPts val="0"/>
              </a:spcAft>
              <a:buNone/>
            </a:pPr>
            <a:r>
              <a:rPr lang="es" sz="1400">
                <a:solidFill>
                  <a:srgbClr val="FFFFFF"/>
                </a:solidFill>
                <a:latin typeface="Courier New"/>
                <a:ea typeface="Courier New"/>
                <a:cs typeface="Courier New"/>
                <a:sym typeface="Courier New"/>
              </a:rPr>
              <a:t>   		 		System.out.println("constA= " + constA);</a:t>
            </a:r>
            <a:endParaRPr sz="1400">
              <a:solidFill>
                <a:srgbClr val="FFFFFF"/>
              </a:solidFill>
              <a:latin typeface="Courier New"/>
              <a:ea typeface="Courier New"/>
              <a:cs typeface="Courier New"/>
              <a:sym typeface="Courier New"/>
            </a:endParaRPr>
          </a:p>
          <a:p>
            <a:pPr indent="0" lvl="0" marL="0" rtl="0" algn="just">
              <a:spcBef>
                <a:spcPts val="0"/>
              </a:spcBef>
              <a:spcAft>
                <a:spcPts val="0"/>
              </a:spcAft>
              <a:buNone/>
            </a:pPr>
            <a:r>
              <a:rPr lang="es" sz="1400">
                <a:solidFill>
                  <a:srgbClr val="FFFFFF"/>
                </a:solidFill>
                <a:latin typeface="Courier New"/>
                <a:ea typeface="Courier New"/>
                <a:cs typeface="Courier New"/>
                <a:sym typeface="Courier New"/>
              </a:rPr>
              <a:t>  		 	}</a:t>
            </a:r>
            <a:endParaRPr sz="1400">
              <a:solidFill>
                <a:srgbClr val="FFFFFF"/>
              </a:solidFill>
              <a:latin typeface="Courier New"/>
              <a:ea typeface="Courier New"/>
              <a:cs typeface="Courier New"/>
              <a:sym typeface="Courier New"/>
            </a:endParaRPr>
          </a:p>
          <a:p>
            <a:pPr indent="0" lvl="0" marL="0" rtl="0" algn="just">
              <a:spcBef>
                <a:spcPts val="0"/>
              </a:spcBef>
              <a:spcAft>
                <a:spcPts val="0"/>
              </a:spcAft>
              <a:buNone/>
            </a:pPr>
            <a:r>
              <a:rPr lang="es" sz="1400">
                <a:solidFill>
                  <a:srgbClr val="FFFFFF"/>
                </a:solidFill>
                <a:latin typeface="Courier New"/>
                <a:ea typeface="Courier New"/>
                <a:cs typeface="Courier New"/>
                <a:sym typeface="Courier New"/>
              </a:rPr>
              <a:t>   	 	}</a:t>
            </a:r>
            <a:endParaRPr sz="1400">
              <a:solidFill>
                <a:srgbClr val="FFFFFF"/>
              </a:solidFill>
              <a:latin typeface="Courier New"/>
              <a:ea typeface="Courier New"/>
              <a:cs typeface="Courier New"/>
              <a:sym typeface="Courier New"/>
            </a:endParaRPr>
          </a:p>
          <a:p>
            <a:pPr indent="0" lvl="0" marL="0" rtl="0" algn="just">
              <a:spcBef>
                <a:spcPts val="0"/>
              </a:spcBef>
              <a:spcAft>
                <a:spcPts val="0"/>
              </a:spcAft>
              <a:buNone/>
            </a:pPr>
            <a:r>
              <a:rPr lang="es" sz="1400">
                <a:solidFill>
                  <a:srgbClr val="FFFFFF"/>
                </a:solidFill>
                <a:latin typeface="Courier New"/>
                <a:ea typeface="Courier New"/>
                <a:cs typeface="Courier New"/>
                <a:sym typeface="Courier New"/>
              </a:rPr>
              <a:t>    	}</a:t>
            </a:r>
            <a:endParaRPr sz="1400">
              <a:solidFill>
                <a:srgbClr val="FFFFFF"/>
              </a:solidFill>
              <a:latin typeface="Courier New"/>
              <a:ea typeface="Courier New"/>
              <a:cs typeface="Courier New"/>
              <a:sym typeface="Courier New"/>
            </a:endParaRPr>
          </a:p>
          <a:p>
            <a:pPr indent="0" lvl="0" marL="0" rtl="0" algn="just">
              <a:spcBef>
                <a:spcPts val="0"/>
              </a:spcBef>
              <a:spcAft>
                <a:spcPts val="0"/>
              </a:spcAft>
              <a:buNone/>
            </a:pPr>
            <a:r>
              <a:rPr lang="es" sz="1400">
                <a:solidFill>
                  <a:srgbClr val="FFFFFF"/>
                </a:solidFill>
                <a:latin typeface="Courier New"/>
                <a:ea typeface="Courier New"/>
                <a:cs typeface="Courier New"/>
                <a:sym typeface="Courier New"/>
              </a:rPr>
              <a:t>}</a:t>
            </a:r>
            <a:endParaRPr sz="14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t/>
            </a:r>
            <a:endParaRPr sz="1800">
              <a:solidFill>
                <a:srgbClr val="FFFFFF"/>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3" name="Shape 263"/>
        <p:cNvGrpSpPr/>
        <p:nvPr/>
      </p:nvGrpSpPr>
      <p:grpSpPr>
        <a:xfrm>
          <a:off x="0" y="0"/>
          <a:ext cx="0" cy="0"/>
          <a:chOff x="0" y="0"/>
          <a:chExt cx="0" cy="0"/>
        </a:xfrm>
      </p:grpSpPr>
      <p:sp>
        <p:nvSpPr>
          <p:cNvPr id="264" name="Google Shape;264;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Arial"/>
                <a:ea typeface="Arial"/>
                <a:cs typeface="Arial"/>
                <a:sym typeface="Arial"/>
              </a:rPr>
              <a:t>Clases anidadas en java: </a:t>
            </a:r>
            <a:r>
              <a:rPr lang="es">
                <a:latin typeface="Arial"/>
                <a:ea typeface="Arial"/>
                <a:cs typeface="Arial"/>
                <a:sym typeface="Arial"/>
              </a:rPr>
              <a:t>Anónimas</a:t>
            </a:r>
            <a:endParaRPr>
              <a:latin typeface="Arial"/>
              <a:ea typeface="Arial"/>
              <a:cs typeface="Arial"/>
              <a:sym typeface="Arial"/>
            </a:endParaRPr>
          </a:p>
        </p:txBody>
      </p:sp>
      <p:sp>
        <p:nvSpPr>
          <p:cNvPr id="265" name="Google Shape;265;p32"/>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000000"/>
                </a:solidFill>
                <a:latin typeface="Arial"/>
                <a:ea typeface="Arial"/>
                <a:cs typeface="Arial"/>
                <a:sym typeface="Arial"/>
              </a:rPr>
              <a:t>Una clase anónima se declara e instancian al mismo tiempo, generalmente en una asignación de variables o como parámetros de un método.</a:t>
            </a:r>
            <a:endParaRPr sz="1800">
              <a:solidFill>
                <a:srgbClr val="000000"/>
              </a:solidFill>
              <a:latin typeface="Arial"/>
              <a:ea typeface="Arial"/>
              <a:cs typeface="Arial"/>
              <a:sym typeface="Arial"/>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public class claseExterna{</a:t>
            </a:r>
            <a:endParaRPr sz="14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   	 final int constA = 13;</a:t>
            </a:r>
            <a:endParaRPr sz="14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   	 int atribA = new claseAnónima(){</a:t>
            </a:r>
            <a:endParaRPr sz="14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   		 void metodoA(){</a:t>
            </a:r>
            <a:endParaRPr sz="14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   			 System.out.println("constA= " + constA);</a:t>
            </a:r>
            <a:endParaRPr sz="14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   		 }</a:t>
            </a:r>
            <a:endParaRPr sz="14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   	 };</a:t>
            </a:r>
            <a:endParaRPr sz="14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400">
                <a:solidFill>
                  <a:srgbClr val="000000"/>
                </a:solidFill>
                <a:latin typeface="Courier New"/>
                <a:ea typeface="Courier New"/>
                <a:cs typeface="Courier New"/>
                <a:sym typeface="Courier New"/>
              </a:rPr>
              <a:t>}</a:t>
            </a:r>
            <a:endParaRPr sz="1400">
              <a:solidFill>
                <a:srgbClr val="000000"/>
              </a:solidFill>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69" name="Shape 269"/>
        <p:cNvGrpSpPr/>
        <p:nvPr/>
      </p:nvGrpSpPr>
      <p:grpSpPr>
        <a:xfrm>
          <a:off x="0" y="0"/>
          <a:ext cx="0" cy="0"/>
          <a:chOff x="0" y="0"/>
          <a:chExt cx="0" cy="0"/>
        </a:xfrm>
      </p:grpSpPr>
      <p:sp>
        <p:nvSpPr>
          <p:cNvPr id="270" name="Google Shape;270;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latin typeface="Arial"/>
                <a:ea typeface="Arial"/>
                <a:cs typeface="Arial"/>
                <a:sym typeface="Arial"/>
              </a:rPr>
              <a:t>Expresiones Lambda</a:t>
            </a:r>
            <a:endParaRPr sz="2600">
              <a:latin typeface="Arial"/>
              <a:ea typeface="Arial"/>
              <a:cs typeface="Arial"/>
              <a:sym typeface="Arial"/>
            </a:endParaRPr>
          </a:p>
        </p:txBody>
      </p:sp>
      <p:sp>
        <p:nvSpPr>
          <p:cNvPr id="271" name="Google Shape;271;p33"/>
          <p:cNvSpPr txBox="1"/>
          <p:nvPr>
            <p:ph idx="4294967295" type="body"/>
          </p:nvPr>
        </p:nvSpPr>
        <p:spPr>
          <a:xfrm>
            <a:off x="729450" y="1989950"/>
            <a:ext cx="7688700" cy="2512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s" sz="1800">
                <a:solidFill>
                  <a:srgbClr val="FFFFFF"/>
                </a:solidFill>
                <a:latin typeface="Arial"/>
                <a:ea typeface="Arial"/>
                <a:cs typeface="Arial"/>
                <a:sym typeface="Arial"/>
              </a:rPr>
              <a:t>Una expresión lambda es, esencialmente, un método anónimo (es decir, sin nombre). Sin embargo, este método no se ejecuta solo. En cambio, se usa para implementar un método definido por una interfaz funcional. Por lo tanto, una expresión lambda da como resultado una forma de clase anónima. Las expresiones lambda también se conocen comúnmente como cierres (closures).</a:t>
            </a:r>
            <a:endParaRPr sz="1800">
              <a:solidFill>
                <a:srgbClr val="FFFFFF"/>
              </a:solidFill>
              <a:latin typeface="Arial"/>
              <a:ea typeface="Arial"/>
              <a:cs typeface="Arial"/>
              <a:sym typeface="Arial"/>
            </a:endParaRPr>
          </a:p>
          <a:p>
            <a:pPr indent="0" lvl="0" marL="0" rtl="0" algn="just">
              <a:lnSpc>
                <a:spcPct val="100000"/>
              </a:lnSpc>
              <a:spcBef>
                <a:spcPts val="0"/>
              </a:spcBef>
              <a:spcAft>
                <a:spcPts val="0"/>
              </a:spcAft>
              <a:buNone/>
            </a:pPr>
            <a:r>
              <a:t/>
            </a:r>
            <a:endParaRPr sz="1800">
              <a:solidFill>
                <a:srgbClr val="FFFFFF"/>
              </a:solidFill>
              <a:latin typeface="Arial"/>
              <a:ea typeface="Arial"/>
              <a:cs typeface="Arial"/>
              <a:sym typeface="Arial"/>
            </a:endParaRPr>
          </a:p>
          <a:p>
            <a:pPr indent="0" lvl="0" marL="0" rtl="0" algn="just">
              <a:lnSpc>
                <a:spcPct val="100000"/>
              </a:lnSpc>
              <a:spcBef>
                <a:spcPts val="0"/>
              </a:spcBef>
              <a:spcAft>
                <a:spcPts val="0"/>
              </a:spcAft>
              <a:buNone/>
            </a:pPr>
            <a:r>
              <a:t/>
            </a:r>
            <a:endParaRPr sz="1800">
              <a:solidFill>
                <a:srgbClr val="FFFFF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5" name="Shape 275"/>
        <p:cNvGrpSpPr/>
        <p:nvPr/>
      </p:nvGrpSpPr>
      <p:grpSpPr>
        <a:xfrm>
          <a:off x="0" y="0"/>
          <a:ext cx="0" cy="0"/>
          <a:chOff x="0" y="0"/>
          <a:chExt cx="0" cy="0"/>
        </a:xfrm>
      </p:grpSpPr>
      <p:sp>
        <p:nvSpPr>
          <p:cNvPr id="276" name="Google Shape;276;p3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Arial"/>
                <a:ea typeface="Arial"/>
                <a:cs typeface="Arial"/>
                <a:sym typeface="Arial"/>
              </a:rPr>
              <a:t>Expresiones Lambda</a:t>
            </a:r>
            <a:endParaRPr>
              <a:latin typeface="Arial"/>
              <a:ea typeface="Arial"/>
              <a:cs typeface="Arial"/>
              <a:sym typeface="Arial"/>
            </a:endParaRPr>
          </a:p>
        </p:txBody>
      </p:sp>
      <p:sp>
        <p:nvSpPr>
          <p:cNvPr id="277" name="Google Shape;277;p3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s" sz="1800">
                <a:solidFill>
                  <a:srgbClr val="000000"/>
                </a:solidFill>
                <a:latin typeface="Arial"/>
                <a:ea typeface="Arial"/>
                <a:cs typeface="Arial"/>
                <a:sym typeface="Arial"/>
              </a:rPr>
              <a:t>Una interfaz funcional es una interfaz que contiene uno y solo un método abstracto. Normalmente, este método especifica el propósito previsto de la interfaz. Por lo tanto, una interfaz funcional típicamente representa una sola acción y con ello su objetivo.</a:t>
            </a:r>
            <a:endParaRPr sz="1800">
              <a:solidFill>
                <a:srgbClr val="000000"/>
              </a:solidFill>
              <a:latin typeface="Arial"/>
              <a:ea typeface="Arial"/>
              <a:cs typeface="Arial"/>
              <a:sym typeface="Arial"/>
            </a:endParaRPr>
          </a:p>
          <a:p>
            <a:pPr indent="0" lvl="0" marL="0" rtl="0" algn="just">
              <a:lnSpc>
                <a:spcPct val="100000"/>
              </a:lnSpc>
              <a:spcBef>
                <a:spcPts val="0"/>
              </a:spcBef>
              <a:spcAft>
                <a:spcPts val="0"/>
              </a:spcAft>
              <a:buNone/>
            </a:pPr>
            <a:r>
              <a:rPr lang="es" sz="1800">
                <a:solidFill>
                  <a:srgbClr val="000000"/>
                </a:solidFill>
                <a:latin typeface="Arial"/>
                <a:ea typeface="Arial"/>
                <a:cs typeface="Arial"/>
                <a:sym typeface="Arial"/>
              </a:rPr>
              <a:t>Aquí hay un punto clave: una expresión lambda solo se puede usar en un contexto en el que se especifica un tipo de objetivo.</a:t>
            </a:r>
            <a:endParaRPr sz="1800">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81" name="Shape 281"/>
        <p:cNvGrpSpPr/>
        <p:nvPr/>
      </p:nvGrpSpPr>
      <p:grpSpPr>
        <a:xfrm>
          <a:off x="0" y="0"/>
          <a:ext cx="0" cy="0"/>
          <a:chOff x="0" y="0"/>
          <a:chExt cx="0" cy="0"/>
        </a:xfrm>
      </p:grpSpPr>
      <p:sp>
        <p:nvSpPr>
          <p:cNvPr id="282" name="Google Shape;282;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latin typeface="Arial"/>
                <a:ea typeface="Arial"/>
                <a:cs typeface="Arial"/>
                <a:sym typeface="Arial"/>
              </a:rPr>
              <a:t>Expresiones Lambda: sintaxis</a:t>
            </a:r>
            <a:endParaRPr sz="2600">
              <a:latin typeface="Arial"/>
              <a:ea typeface="Arial"/>
              <a:cs typeface="Arial"/>
              <a:sym typeface="Arial"/>
            </a:endParaRPr>
          </a:p>
        </p:txBody>
      </p:sp>
      <p:sp>
        <p:nvSpPr>
          <p:cNvPr id="283" name="Google Shape;283;p35"/>
          <p:cNvSpPr txBox="1"/>
          <p:nvPr>
            <p:ph idx="4294967295" type="body"/>
          </p:nvPr>
        </p:nvSpPr>
        <p:spPr>
          <a:xfrm>
            <a:off x="729450" y="1989950"/>
            <a:ext cx="7688700" cy="2512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s" sz="1800">
                <a:solidFill>
                  <a:srgbClr val="FFFFFF"/>
                </a:solidFill>
                <a:latin typeface="Arial"/>
                <a:ea typeface="Arial"/>
                <a:cs typeface="Arial"/>
                <a:sym typeface="Arial"/>
              </a:rPr>
              <a:t>La expresión lambda se basa en un elemento de sintaxis y un operador que difieren de lo que ha visto en los temas anteriores. El operador, a veces denominado operador lambda u operador de flecha, es -&gt;.</a:t>
            </a:r>
            <a:endParaRPr sz="1800">
              <a:solidFill>
                <a:srgbClr val="FFFFFF"/>
              </a:solidFill>
              <a:latin typeface="Arial"/>
              <a:ea typeface="Arial"/>
              <a:cs typeface="Arial"/>
              <a:sym typeface="Arial"/>
            </a:endParaRPr>
          </a:p>
          <a:p>
            <a:pPr indent="-342900" lvl="0" marL="457200" rtl="0" algn="just">
              <a:lnSpc>
                <a:spcPct val="100000"/>
              </a:lnSpc>
              <a:spcBef>
                <a:spcPts val="0"/>
              </a:spcBef>
              <a:spcAft>
                <a:spcPts val="0"/>
              </a:spcAft>
              <a:buClr>
                <a:srgbClr val="FFFFFF"/>
              </a:buClr>
              <a:buSzPts val="1800"/>
              <a:buFont typeface="Arial"/>
              <a:buChar char="●"/>
            </a:pPr>
            <a:r>
              <a:rPr lang="es" sz="1800">
                <a:solidFill>
                  <a:srgbClr val="FFFFFF"/>
                </a:solidFill>
                <a:latin typeface="Arial"/>
                <a:ea typeface="Arial"/>
                <a:cs typeface="Arial"/>
                <a:sym typeface="Arial"/>
              </a:rPr>
              <a:t>El lado izquierdo especifica los parámetros requeridos por la expresión lambda.</a:t>
            </a:r>
            <a:endParaRPr sz="1800">
              <a:solidFill>
                <a:srgbClr val="FFFFFF"/>
              </a:solidFill>
              <a:latin typeface="Arial"/>
              <a:ea typeface="Arial"/>
              <a:cs typeface="Arial"/>
              <a:sym typeface="Arial"/>
            </a:endParaRPr>
          </a:p>
          <a:p>
            <a:pPr indent="-342900" lvl="0" marL="457200" rtl="0" algn="just">
              <a:lnSpc>
                <a:spcPct val="100000"/>
              </a:lnSpc>
              <a:spcBef>
                <a:spcPts val="0"/>
              </a:spcBef>
              <a:spcAft>
                <a:spcPts val="0"/>
              </a:spcAft>
              <a:buClr>
                <a:srgbClr val="FFFFFF"/>
              </a:buClr>
              <a:buSzPts val="1800"/>
              <a:buFont typeface="Arial"/>
              <a:buChar char="●"/>
            </a:pPr>
            <a:r>
              <a:rPr lang="es" sz="1800">
                <a:solidFill>
                  <a:srgbClr val="FFFFFF"/>
                </a:solidFill>
                <a:latin typeface="Arial"/>
                <a:ea typeface="Arial"/>
                <a:cs typeface="Arial"/>
                <a:sym typeface="Arial"/>
              </a:rPr>
              <a:t>En el lado derecho está el cuerpo lambda, que especifica las acciones de la expresión lambda.</a:t>
            </a:r>
            <a:endParaRPr sz="1800">
              <a:solidFill>
                <a:srgbClr val="FFFFFF"/>
              </a:solidFill>
              <a:latin typeface="Arial"/>
              <a:ea typeface="Arial"/>
              <a:cs typeface="Arial"/>
              <a:sym typeface="Arial"/>
            </a:endParaRPr>
          </a:p>
          <a:p>
            <a:pPr indent="0" lvl="0" marL="0" rtl="0" algn="just">
              <a:lnSpc>
                <a:spcPct val="100000"/>
              </a:lnSpc>
              <a:spcBef>
                <a:spcPts val="0"/>
              </a:spcBef>
              <a:spcAft>
                <a:spcPts val="0"/>
              </a:spcAft>
              <a:buNone/>
            </a:pPr>
            <a:r>
              <a:t/>
            </a:r>
            <a:endParaRPr sz="1800">
              <a:solidFill>
                <a:srgbClr val="FFFFFF"/>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7" name="Shape 287"/>
        <p:cNvGrpSpPr/>
        <p:nvPr/>
      </p:nvGrpSpPr>
      <p:grpSpPr>
        <a:xfrm>
          <a:off x="0" y="0"/>
          <a:ext cx="0" cy="0"/>
          <a:chOff x="0" y="0"/>
          <a:chExt cx="0" cy="0"/>
        </a:xfrm>
      </p:grpSpPr>
      <p:sp>
        <p:nvSpPr>
          <p:cNvPr id="288" name="Google Shape;288;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Arial"/>
                <a:ea typeface="Arial"/>
                <a:cs typeface="Arial"/>
                <a:sym typeface="Arial"/>
              </a:rPr>
              <a:t>Expresiones Lambda: ejemplos</a:t>
            </a:r>
            <a:endParaRPr>
              <a:latin typeface="Arial"/>
              <a:ea typeface="Arial"/>
              <a:cs typeface="Arial"/>
              <a:sym typeface="Arial"/>
            </a:endParaRPr>
          </a:p>
        </p:txBody>
      </p:sp>
      <p:sp>
        <p:nvSpPr>
          <p:cNvPr id="289" name="Google Shape;289;p3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s" sz="1800">
                <a:solidFill>
                  <a:srgbClr val="000000"/>
                </a:solidFill>
                <a:latin typeface="Courier New"/>
                <a:ea typeface="Courier New"/>
                <a:cs typeface="Courier New"/>
                <a:sym typeface="Courier New"/>
              </a:rPr>
              <a:t>() -&gt; 28.6</a:t>
            </a:r>
            <a:endParaRPr sz="18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000000"/>
                </a:solidFill>
                <a:latin typeface="Arial"/>
                <a:ea typeface="Arial"/>
                <a:cs typeface="Arial"/>
                <a:sym typeface="Arial"/>
              </a:rPr>
              <a:t>Esta expresión lambda no tiene parámetros, por lo que la lista de parámetros está vacía.</a:t>
            </a:r>
            <a:endParaRPr sz="1800">
              <a:solidFill>
                <a:srgbClr val="000000"/>
              </a:solidFill>
              <a:latin typeface="Arial"/>
              <a:ea typeface="Arial"/>
              <a:cs typeface="Arial"/>
              <a:sym typeface="Arial"/>
            </a:endParaRPr>
          </a:p>
          <a:p>
            <a:pPr indent="0" lvl="0" marL="0" rtl="0" algn="just">
              <a:lnSpc>
                <a:spcPct val="100000"/>
              </a:lnSpc>
              <a:spcBef>
                <a:spcPts val="0"/>
              </a:spcBef>
              <a:spcAft>
                <a:spcPts val="0"/>
              </a:spcAft>
              <a:buNone/>
            </a:pPr>
            <a:r>
              <a:rPr lang="es" sz="1800">
                <a:solidFill>
                  <a:srgbClr val="000000"/>
                </a:solidFill>
                <a:latin typeface="Arial"/>
                <a:ea typeface="Arial"/>
                <a:cs typeface="Arial"/>
                <a:sym typeface="Arial"/>
              </a:rPr>
              <a:t>Devuelve el valor constante 28.6. El tipo de devolución se infiere que es double. Por lo tanto, es similar al siguiente método:</a:t>
            </a:r>
            <a:endParaRPr sz="1800">
              <a:solidFill>
                <a:srgbClr val="000000"/>
              </a:solidFill>
              <a:latin typeface="Arial"/>
              <a:ea typeface="Arial"/>
              <a:cs typeface="Arial"/>
              <a:sym typeface="Arial"/>
            </a:endParaRPr>
          </a:p>
          <a:p>
            <a:pPr indent="0" lvl="0" marL="0" rtl="0" algn="just">
              <a:lnSpc>
                <a:spcPct val="100000"/>
              </a:lnSpc>
              <a:spcBef>
                <a:spcPts val="0"/>
              </a:spcBef>
              <a:spcAft>
                <a:spcPts val="0"/>
              </a:spcAft>
              <a:buNone/>
            </a:pPr>
            <a:r>
              <a:rPr lang="es" sz="1800">
                <a:solidFill>
                  <a:srgbClr val="000000"/>
                </a:solidFill>
                <a:latin typeface="Courier New"/>
                <a:ea typeface="Courier New"/>
                <a:cs typeface="Courier New"/>
                <a:sym typeface="Courier New"/>
              </a:rPr>
              <a:t>double miMetodo() { </a:t>
            </a:r>
            <a:endParaRPr sz="1800">
              <a:solidFill>
                <a:srgbClr val="000000"/>
              </a:solidFill>
              <a:latin typeface="Courier New"/>
              <a:ea typeface="Courier New"/>
              <a:cs typeface="Courier New"/>
              <a:sym typeface="Courier New"/>
            </a:endParaRPr>
          </a:p>
          <a:p>
            <a:pPr indent="457200" lvl="0" marL="0" rtl="0" algn="just">
              <a:lnSpc>
                <a:spcPct val="100000"/>
              </a:lnSpc>
              <a:spcBef>
                <a:spcPts val="0"/>
              </a:spcBef>
              <a:spcAft>
                <a:spcPts val="0"/>
              </a:spcAft>
              <a:buNone/>
            </a:pPr>
            <a:r>
              <a:rPr lang="es" sz="1800">
                <a:solidFill>
                  <a:srgbClr val="000000"/>
                </a:solidFill>
                <a:latin typeface="Courier New"/>
                <a:ea typeface="Courier New"/>
                <a:cs typeface="Courier New"/>
                <a:sym typeface="Courier New"/>
              </a:rPr>
              <a:t>return 28.6; </a:t>
            </a:r>
            <a:endParaRPr sz="1800">
              <a:solidFill>
                <a:srgbClr val="000000"/>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000000"/>
                </a:solidFill>
                <a:latin typeface="Courier New"/>
                <a:ea typeface="Courier New"/>
                <a:cs typeface="Courier New"/>
                <a:sym typeface="Courier New"/>
              </a:rPr>
              <a:t>}</a:t>
            </a:r>
            <a:endParaRPr sz="1800">
              <a:solidFill>
                <a:srgbClr val="000000"/>
              </a:solidFill>
              <a:latin typeface="Courier New"/>
              <a:ea typeface="Courier New"/>
              <a:cs typeface="Courier New"/>
              <a:sym typeface="Courier Ne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pic>
        <p:nvPicPr>
          <p:cNvPr descr="shutterstock_429987889_edited.jpg" id="184" name="Google Shape;184;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
        <p:nvSpPr>
          <p:cNvPr id="185" name="Google Shape;185;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Arial"/>
                <a:ea typeface="Arial"/>
                <a:cs typeface="Arial"/>
                <a:sym typeface="Arial"/>
              </a:rPr>
              <a:t>Java: clases abstractas</a:t>
            </a:r>
            <a:endParaRPr>
              <a:latin typeface="Arial"/>
              <a:ea typeface="Arial"/>
              <a:cs typeface="Arial"/>
              <a:sym typeface="Arial"/>
            </a:endParaRPr>
          </a:p>
        </p:txBody>
      </p:sp>
      <p:sp>
        <p:nvSpPr>
          <p:cNvPr id="186" name="Google Shape;186;p19"/>
          <p:cNvSpPr/>
          <p:nvPr/>
        </p:nvSpPr>
        <p:spPr>
          <a:xfrm>
            <a:off x="0" y="3835675"/>
            <a:ext cx="9144000" cy="756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9"/>
          <p:cNvSpPr txBox="1"/>
          <p:nvPr>
            <p:ph idx="1" type="body"/>
          </p:nvPr>
        </p:nvSpPr>
        <p:spPr>
          <a:xfrm>
            <a:off x="1295250" y="1998500"/>
            <a:ext cx="7122900" cy="2512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000000"/>
                </a:solidFill>
                <a:latin typeface="Arial"/>
                <a:ea typeface="Arial"/>
                <a:cs typeface="Arial"/>
                <a:sym typeface="Arial"/>
              </a:rPr>
              <a:t>Las clases abstractas se usan para unificar datos y </a:t>
            </a:r>
            <a:r>
              <a:rPr lang="es" sz="1800">
                <a:solidFill>
                  <a:srgbClr val="000000"/>
                </a:solidFill>
                <a:latin typeface="Arial"/>
                <a:ea typeface="Arial"/>
                <a:cs typeface="Arial"/>
                <a:sym typeface="Arial"/>
              </a:rPr>
              <a:t>métodos</a:t>
            </a:r>
            <a:r>
              <a:rPr lang="es" sz="1800">
                <a:solidFill>
                  <a:srgbClr val="000000"/>
                </a:solidFill>
                <a:latin typeface="Arial"/>
                <a:ea typeface="Arial"/>
                <a:cs typeface="Arial"/>
                <a:sym typeface="Arial"/>
              </a:rPr>
              <a:t>. Un claro ejemplo es el siguiente, supongamos que en nuestra aula solo pueden haber 2 tipos de personas, alumnos e instructor, entonces nunca tendremos una instancia de la clase Persona en nuestro </a:t>
            </a:r>
            <a:r>
              <a:rPr lang="es" sz="1800">
                <a:solidFill>
                  <a:srgbClr val="000000"/>
                </a:solidFill>
                <a:latin typeface="Arial"/>
                <a:ea typeface="Arial"/>
                <a:cs typeface="Arial"/>
                <a:sym typeface="Arial"/>
              </a:rPr>
              <a:t>código y por ende no tiene sentido tener sus funcionalidades puestas como tal. </a:t>
            </a:r>
            <a:endParaRPr sz="1800">
              <a:solidFill>
                <a:srgbClr val="000000"/>
              </a:solidFill>
              <a:latin typeface="Arial"/>
              <a:ea typeface="Arial"/>
              <a:cs typeface="Arial"/>
              <a:sym typeface="Arial"/>
            </a:endParaRPr>
          </a:p>
          <a:p>
            <a:pPr indent="0" lvl="0" marL="0" rtl="0" algn="just">
              <a:spcBef>
                <a:spcPts val="1600"/>
              </a:spcBef>
              <a:spcAft>
                <a:spcPts val="1600"/>
              </a:spcAft>
              <a:buNone/>
            </a:pPr>
            <a:r>
              <a:rPr lang="es" sz="1800">
                <a:solidFill>
                  <a:srgbClr val="000000"/>
                </a:solidFill>
                <a:latin typeface="Arial"/>
                <a:ea typeface="Arial"/>
                <a:cs typeface="Arial"/>
                <a:sym typeface="Arial"/>
              </a:rPr>
              <a:t>En java una clase como esa se llama: clase abstracta</a:t>
            </a:r>
            <a:endParaRPr sz="1800">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93" name="Shape 293"/>
        <p:cNvGrpSpPr/>
        <p:nvPr/>
      </p:nvGrpSpPr>
      <p:grpSpPr>
        <a:xfrm>
          <a:off x="0" y="0"/>
          <a:ext cx="0" cy="0"/>
          <a:chOff x="0" y="0"/>
          <a:chExt cx="0" cy="0"/>
        </a:xfrm>
      </p:grpSpPr>
      <p:sp>
        <p:nvSpPr>
          <p:cNvPr id="294" name="Google Shape;294;p3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latin typeface="Arial"/>
                <a:ea typeface="Arial"/>
                <a:cs typeface="Arial"/>
                <a:sym typeface="Arial"/>
              </a:rPr>
              <a:t>Expresiones Lambda: </a:t>
            </a:r>
            <a:r>
              <a:rPr lang="es" sz="2600">
                <a:latin typeface="Arial"/>
                <a:ea typeface="Arial"/>
                <a:cs typeface="Arial"/>
                <a:sym typeface="Arial"/>
              </a:rPr>
              <a:t>utilización</a:t>
            </a:r>
            <a:endParaRPr sz="2600">
              <a:latin typeface="Arial"/>
              <a:ea typeface="Arial"/>
              <a:cs typeface="Arial"/>
              <a:sym typeface="Arial"/>
            </a:endParaRPr>
          </a:p>
        </p:txBody>
      </p:sp>
      <p:sp>
        <p:nvSpPr>
          <p:cNvPr id="295" name="Google Shape;295;p37"/>
          <p:cNvSpPr txBox="1"/>
          <p:nvPr>
            <p:ph idx="4294967295" type="body"/>
          </p:nvPr>
        </p:nvSpPr>
        <p:spPr>
          <a:xfrm>
            <a:off x="729450" y="1989950"/>
            <a:ext cx="7688700" cy="25128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interface MiValor{</a:t>
            </a:r>
            <a:endParaRPr sz="1800">
              <a:solidFill>
                <a:srgbClr val="FFFFFF"/>
              </a:solidFill>
              <a:latin typeface="Courier New"/>
              <a:ea typeface="Courier New"/>
              <a:cs typeface="Courier New"/>
              <a:sym typeface="Courier New"/>
            </a:endParaRPr>
          </a:p>
          <a:p>
            <a:pPr indent="45720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double getValor();</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Arial"/>
                <a:ea typeface="Arial"/>
                <a:cs typeface="Arial"/>
                <a:sym typeface="Arial"/>
              </a:rPr>
              <a:t>La anterior es una interface funcional. Para utilizarla sin implementarla en una clase, se puede usar una expresion Lambda:</a:t>
            </a:r>
            <a:endParaRPr sz="1800">
              <a:solidFill>
                <a:srgbClr val="FFFFFF"/>
              </a:solidFill>
              <a:latin typeface="Arial"/>
              <a:ea typeface="Arial"/>
              <a:cs typeface="Arial"/>
              <a:sym typeface="Arial"/>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MiValor mv;</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mv = () -&gt; 28.6;</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t/>
            </a:r>
            <a:endParaRPr sz="1800">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191" name="Shape 191"/>
        <p:cNvGrpSpPr/>
        <p:nvPr/>
      </p:nvGrpSpPr>
      <p:grpSpPr>
        <a:xfrm>
          <a:off x="0" y="0"/>
          <a:ext cx="0" cy="0"/>
          <a:chOff x="0" y="0"/>
          <a:chExt cx="0" cy="0"/>
        </a:xfrm>
      </p:grpSpPr>
      <p:sp>
        <p:nvSpPr>
          <p:cNvPr id="192" name="Google Shape;192;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latin typeface="Arial"/>
                <a:ea typeface="Arial"/>
                <a:cs typeface="Arial"/>
                <a:sym typeface="Arial"/>
              </a:rPr>
              <a:t>Java: clases abstractas: sintaxis</a:t>
            </a:r>
            <a:endParaRPr sz="2600">
              <a:latin typeface="Arial"/>
              <a:ea typeface="Arial"/>
              <a:cs typeface="Arial"/>
              <a:sym typeface="Arial"/>
            </a:endParaRPr>
          </a:p>
        </p:txBody>
      </p:sp>
      <p:sp>
        <p:nvSpPr>
          <p:cNvPr id="193" name="Google Shape;193;p20"/>
          <p:cNvSpPr txBox="1"/>
          <p:nvPr>
            <p:ph idx="4294967295" type="body"/>
          </p:nvPr>
        </p:nvSpPr>
        <p:spPr>
          <a:xfrm>
            <a:off x="1295250" y="2064075"/>
            <a:ext cx="7122900" cy="2512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FFFFFF"/>
                </a:solidFill>
                <a:latin typeface="Arial"/>
                <a:ea typeface="Arial"/>
                <a:cs typeface="Arial"/>
                <a:sym typeface="Arial"/>
              </a:rPr>
              <a:t>Una clase abstracta en Java se declara de la siguiente manera:</a:t>
            </a:r>
            <a:endParaRPr sz="1800">
              <a:solidFill>
                <a:srgbClr val="FFFFFF"/>
              </a:solidFill>
              <a:latin typeface="Arial"/>
              <a:ea typeface="Arial"/>
              <a:cs typeface="Arial"/>
              <a:sym typeface="Arial"/>
            </a:endParaRPr>
          </a:p>
          <a:p>
            <a:pPr indent="0" lvl="0" marL="0" rtl="0" algn="just">
              <a:lnSpc>
                <a:spcPct val="100000"/>
              </a:lnSpc>
              <a:spcBef>
                <a:spcPts val="1600"/>
              </a:spcBef>
              <a:spcAft>
                <a:spcPts val="0"/>
              </a:spcAft>
              <a:buNone/>
            </a:pPr>
            <a:r>
              <a:rPr lang="es" sz="1800">
                <a:solidFill>
                  <a:srgbClr val="FFFFFF"/>
                </a:solidFill>
                <a:latin typeface="Courier New"/>
                <a:ea typeface="Courier New"/>
                <a:cs typeface="Courier New"/>
                <a:sym typeface="Courier New"/>
              </a:rPr>
              <a:t>public abstract class MiClaseAbstracta{</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	//Atributos</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	public </a:t>
            </a:r>
            <a:r>
              <a:rPr lang="es" sz="1800">
                <a:solidFill>
                  <a:schemeClr val="lt1"/>
                </a:solidFill>
                <a:latin typeface="Courier New"/>
                <a:ea typeface="Courier New"/>
                <a:cs typeface="Courier New"/>
                <a:sym typeface="Courier New"/>
              </a:rPr>
              <a:t>MiClaseAbstracta</a:t>
            </a:r>
            <a:r>
              <a:rPr lang="es" sz="1800">
                <a:solidFill>
                  <a:srgbClr val="FFFFFF"/>
                </a:solidFill>
                <a:latin typeface="Courier New"/>
                <a:ea typeface="Courier New"/>
                <a:cs typeface="Courier New"/>
                <a:sym typeface="Courier New"/>
              </a:rPr>
              <a:t>(/*</a:t>
            </a:r>
            <a:r>
              <a:rPr lang="es" sz="1800">
                <a:solidFill>
                  <a:srgbClr val="FFFFFF"/>
                </a:solidFill>
                <a:latin typeface="Courier New"/>
                <a:ea typeface="Courier New"/>
                <a:cs typeface="Courier New"/>
                <a:sym typeface="Courier New"/>
              </a:rPr>
              <a:t>parámetros</a:t>
            </a:r>
            <a:r>
              <a:rPr lang="es" sz="1800">
                <a:solidFill>
                  <a:srgbClr val="FFFFFF"/>
                </a:solidFill>
                <a:latin typeface="Courier New"/>
                <a:ea typeface="Courier New"/>
                <a:cs typeface="Courier New"/>
                <a:sym typeface="Courier New"/>
              </a:rPr>
              <a:t>*/)	{</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    		//</a:t>
            </a:r>
            <a:r>
              <a:rPr lang="es" sz="1800">
                <a:solidFill>
                  <a:srgbClr val="FFFFFF"/>
                </a:solidFill>
                <a:latin typeface="Courier New"/>
                <a:ea typeface="Courier New"/>
                <a:cs typeface="Courier New"/>
                <a:sym typeface="Courier New"/>
              </a:rPr>
              <a:t>código</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	}</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	//</a:t>
            </a:r>
            <a:r>
              <a:rPr lang="es" sz="1800">
                <a:solidFill>
                  <a:srgbClr val="FFFFFF"/>
                </a:solidFill>
                <a:latin typeface="Courier New"/>
                <a:ea typeface="Courier New"/>
                <a:cs typeface="Courier New"/>
                <a:sym typeface="Courier New"/>
              </a:rPr>
              <a:t>Métodos</a:t>
            </a:r>
            <a:r>
              <a:rPr lang="es" sz="1800">
                <a:solidFill>
                  <a:srgbClr val="FFFFFF"/>
                </a:solidFill>
                <a:latin typeface="Courier New"/>
                <a:ea typeface="Courier New"/>
                <a:cs typeface="Courier New"/>
                <a:sym typeface="Courier New"/>
              </a:rPr>
              <a:t> normales o abstractos</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rPr lang="es" sz="1800">
                <a:solidFill>
                  <a:srgbClr val="FFFFFF"/>
                </a:solidFill>
                <a:latin typeface="Courier New"/>
                <a:ea typeface="Courier New"/>
                <a:cs typeface="Courier New"/>
                <a:sym typeface="Courier New"/>
              </a:rPr>
              <a:t>}</a:t>
            </a:r>
            <a:endParaRPr sz="1800">
              <a:solidFill>
                <a:srgbClr val="FFFFFF"/>
              </a:solidFill>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21"/>
          <p:cNvSpPr txBox="1"/>
          <p:nvPr>
            <p:ph type="ctrTitle"/>
          </p:nvPr>
        </p:nvSpPr>
        <p:spPr>
          <a:xfrm>
            <a:off x="729575" y="1283800"/>
            <a:ext cx="7445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4800">
                <a:solidFill>
                  <a:srgbClr val="000000"/>
                </a:solidFill>
                <a:latin typeface="Arial"/>
                <a:ea typeface="Arial"/>
                <a:cs typeface="Arial"/>
                <a:sym typeface="Arial"/>
              </a:rPr>
              <a:t>Ejercicio</a:t>
            </a:r>
            <a:endParaRPr sz="4800">
              <a:solidFill>
                <a:srgbClr val="000000"/>
              </a:solidFill>
              <a:latin typeface="Arial"/>
              <a:ea typeface="Arial"/>
              <a:cs typeface="Arial"/>
              <a:sym typeface="Arial"/>
            </a:endParaRPr>
          </a:p>
          <a:p>
            <a:pPr indent="0" lvl="0" marL="0" rtl="0" algn="l">
              <a:spcBef>
                <a:spcPts val="0"/>
              </a:spcBef>
              <a:spcAft>
                <a:spcPts val="0"/>
              </a:spcAft>
              <a:buNone/>
            </a:pPr>
            <a:r>
              <a:rPr lang="es" sz="2400">
                <a:solidFill>
                  <a:srgbClr val="000000"/>
                </a:solidFill>
                <a:latin typeface="Arial"/>
                <a:ea typeface="Arial"/>
                <a:cs typeface="Arial"/>
                <a:sym typeface="Arial"/>
              </a:rPr>
              <a:t>Crear la clase persona como una clase abstracta.</a:t>
            </a:r>
            <a:endParaRPr sz="2400">
              <a:solidFill>
                <a:srgbClr val="000000"/>
              </a:solidFill>
              <a:latin typeface="Arial"/>
              <a:ea typeface="Arial"/>
              <a:cs typeface="Arial"/>
              <a:sym typeface="Arial"/>
            </a:endParaRPr>
          </a:p>
          <a:p>
            <a:pPr indent="0" lvl="0" marL="0" rtl="0" algn="l">
              <a:spcBef>
                <a:spcPts val="0"/>
              </a:spcBef>
              <a:spcAft>
                <a:spcPts val="0"/>
              </a:spcAft>
              <a:buNone/>
            </a:pPr>
            <a:r>
              <a:t/>
            </a:r>
            <a:endParaRPr sz="240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pic>
        <p:nvPicPr>
          <p:cNvPr descr="shutterstock_429987889_edited.jpg" id="203" name="Google Shape;203;p22"/>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
        <p:nvSpPr>
          <p:cNvPr id="204" name="Google Shape;204;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Arial"/>
                <a:ea typeface="Arial"/>
                <a:cs typeface="Arial"/>
                <a:sym typeface="Arial"/>
              </a:rPr>
              <a:t>Java: </a:t>
            </a:r>
            <a:r>
              <a:rPr lang="es">
                <a:latin typeface="Arial"/>
                <a:ea typeface="Arial"/>
                <a:cs typeface="Arial"/>
                <a:sym typeface="Arial"/>
              </a:rPr>
              <a:t>métodos</a:t>
            </a:r>
            <a:r>
              <a:rPr lang="es">
                <a:latin typeface="Arial"/>
                <a:ea typeface="Arial"/>
                <a:cs typeface="Arial"/>
                <a:sym typeface="Arial"/>
              </a:rPr>
              <a:t> abstractos</a:t>
            </a:r>
            <a:endParaRPr>
              <a:latin typeface="Arial"/>
              <a:ea typeface="Arial"/>
              <a:cs typeface="Arial"/>
              <a:sym typeface="Arial"/>
            </a:endParaRPr>
          </a:p>
        </p:txBody>
      </p:sp>
      <p:sp>
        <p:nvSpPr>
          <p:cNvPr id="205" name="Google Shape;205;p22"/>
          <p:cNvSpPr/>
          <p:nvPr/>
        </p:nvSpPr>
        <p:spPr>
          <a:xfrm>
            <a:off x="0" y="3835675"/>
            <a:ext cx="9144000" cy="7560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2"/>
          <p:cNvSpPr txBox="1"/>
          <p:nvPr>
            <p:ph idx="1" type="body"/>
          </p:nvPr>
        </p:nvSpPr>
        <p:spPr>
          <a:xfrm>
            <a:off x="1295250" y="1998500"/>
            <a:ext cx="7122900" cy="2512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000000"/>
                </a:solidFill>
                <a:latin typeface="Arial"/>
                <a:ea typeface="Arial"/>
                <a:cs typeface="Arial"/>
                <a:sym typeface="Arial"/>
              </a:rPr>
              <a:t>Un </a:t>
            </a:r>
            <a:r>
              <a:rPr lang="es" sz="1800">
                <a:solidFill>
                  <a:srgbClr val="000000"/>
                </a:solidFill>
                <a:latin typeface="Arial"/>
                <a:ea typeface="Arial"/>
                <a:cs typeface="Arial"/>
                <a:sym typeface="Arial"/>
              </a:rPr>
              <a:t>método</a:t>
            </a:r>
            <a:r>
              <a:rPr lang="es" sz="1800">
                <a:solidFill>
                  <a:srgbClr val="000000"/>
                </a:solidFill>
                <a:latin typeface="Arial"/>
                <a:ea typeface="Arial"/>
                <a:cs typeface="Arial"/>
                <a:sym typeface="Arial"/>
              </a:rPr>
              <a:t> abstracto usualmente se declara dentro de una clase abstracta y sus funcionalidades no se implementan ya que </a:t>
            </a:r>
            <a:r>
              <a:rPr lang="es" sz="1800">
                <a:solidFill>
                  <a:srgbClr val="000000"/>
                </a:solidFill>
                <a:latin typeface="Arial"/>
                <a:ea typeface="Arial"/>
                <a:cs typeface="Arial"/>
                <a:sym typeface="Arial"/>
              </a:rPr>
              <a:t>depende</a:t>
            </a:r>
            <a:r>
              <a:rPr lang="es" sz="1800">
                <a:solidFill>
                  <a:srgbClr val="000000"/>
                </a:solidFill>
                <a:latin typeface="Arial"/>
                <a:ea typeface="Arial"/>
                <a:cs typeface="Arial"/>
                <a:sym typeface="Arial"/>
              </a:rPr>
              <a:t> </a:t>
            </a:r>
            <a:r>
              <a:rPr lang="es" sz="1800">
                <a:solidFill>
                  <a:srgbClr val="000000"/>
                </a:solidFill>
                <a:latin typeface="Arial"/>
                <a:ea typeface="Arial"/>
                <a:cs typeface="Arial"/>
                <a:sym typeface="Arial"/>
              </a:rPr>
              <a:t>específicamente</a:t>
            </a:r>
            <a:r>
              <a:rPr lang="es" sz="1800">
                <a:solidFill>
                  <a:srgbClr val="000000"/>
                </a:solidFill>
                <a:latin typeface="Arial"/>
                <a:ea typeface="Arial"/>
                <a:cs typeface="Arial"/>
                <a:sym typeface="Arial"/>
              </a:rPr>
              <a:t> de las subclases que vayan a implementar la clase abstracta.</a:t>
            </a:r>
            <a:endParaRPr sz="1800">
              <a:solidFill>
                <a:srgbClr val="000000"/>
              </a:solidFill>
              <a:latin typeface="Arial"/>
              <a:ea typeface="Arial"/>
              <a:cs typeface="Arial"/>
              <a:sym typeface="Arial"/>
            </a:endParaRPr>
          </a:p>
          <a:p>
            <a:pPr indent="0" lvl="0" marL="0" rtl="0" algn="just">
              <a:spcBef>
                <a:spcPts val="1600"/>
              </a:spcBef>
              <a:spcAft>
                <a:spcPts val="1600"/>
              </a:spcAft>
              <a:buNone/>
            </a:pPr>
            <a:r>
              <a:rPr lang="es" sz="1800">
                <a:solidFill>
                  <a:srgbClr val="000000"/>
                </a:solidFill>
                <a:latin typeface="Arial"/>
                <a:ea typeface="Arial"/>
                <a:cs typeface="Arial"/>
                <a:sym typeface="Arial"/>
              </a:rPr>
              <a:t>Crear un </a:t>
            </a:r>
            <a:r>
              <a:rPr lang="es" sz="1800">
                <a:solidFill>
                  <a:srgbClr val="000000"/>
                </a:solidFill>
                <a:latin typeface="Arial"/>
                <a:ea typeface="Arial"/>
                <a:cs typeface="Arial"/>
                <a:sym typeface="Arial"/>
              </a:rPr>
              <a:t>método</a:t>
            </a:r>
            <a:r>
              <a:rPr lang="es" sz="1800">
                <a:solidFill>
                  <a:srgbClr val="000000"/>
                </a:solidFill>
                <a:latin typeface="Arial"/>
                <a:ea typeface="Arial"/>
                <a:cs typeface="Arial"/>
                <a:sym typeface="Arial"/>
              </a:rPr>
              <a:t> abstracto nos obliga en las subclases a escribir la funcionalidad de dicho </a:t>
            </a:r>
            <a:r>
              <a:rPr lang="es" sz="1800">
                <a:solidFill>
                  <a:srgbClr val="000000"/>
                </a:solidFill>
                <a:latin typeface="Arial"/>
                <a:ea typeface="Arial"/>
                <a:cs typeface="Arial"/>
                <a:sym typeface="Arial"/>
              </a:rPr>
              <a:t>método y hace que la clase en la que está declarado como abstracta no pueda ser instanciada</a:t>
            </a:r>
            <a:r>
              <a:rPr lang="es" sz="1800">
                <a:solidFill>
                  <a:srgbClr val="000000"/>
                </a:solidFill>
                <a:latin typeface="Arial"/>
                <a:ea typeface="Arial"/>
                <a:cs typeface="Arial"/>
                <a:sym typeface="Arial"/>
              </a:rPr>
              <a:t>.</a:t>
            </a:r>
            <a:endParaRPr sz="1800">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210" name="Shape 210"/>
        <p:cNvGrpSpPr/>
        <p:nvPr/>
      </p:nvGrpSpPr>
      <p:grpSpPr>
        <a:xfrm>
          <a:off x="0" y="0"/>
          <a:ext cx="0" cy="0"/>
          <a:chOff x="0" y="0"/>
          <a:chExt cx="0" cy="0"/>
        </a:xfrm>
      </p:grpSpPr>
      <p:sp>
        <p:nvSpPr>
          <p:cNvPr id="211" name="Google Shape;211;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600">
                <a:latin typeface="Arial"/>
                <a:ea typeface="Arial"/>
                <a:cs typeface="Arial"/>
                <a:sym typeface="Arial"/>
              </a:rPr>
              <a:t>Java: </a:t>
            </a:r>
            <a:r>
              <a:rPr lang="es" sz="2600">
                <a:latin typeface="Arial"/>
                <a:ea typeface="Arial"/>
                <a:cs typeface="Arial"/>
                <a:sym typeface="Arial"/>
              </a:rPr>
              <a:t>métodos</a:t>
            </a:r>
            <a:r>
              <a:rPr lang="es" sz="2600">
                <a:latin typeface="Arial"/>
                <a:ea typeface="Arial"/>
                <a:cs typeface="Arial"/>
                <a:sym typeface="Arial"/>
              </a:rPr>
              <a:t> abstractas: sintaxis</a:t>
            </a:r>
            <a:endParaRPr sz="2600">
              <a:latin typeface="Arial"/>
              <a:ea typeface="Arial"/>
              <a:cs typeface="Arial"/>
              <a:sym typeface="Arial"/>
            </a:endParaRPr>
          </a:p>
        </p:txBody>
      </p:sp>
      <p:sp>
        <p:nvSpPr>
          <p:cNvPr id="212" name="Google Shape;212;p23"/>
          <p:cNvSpPr txBox="1"/>
          <p:nvPr>
            <p:ph idx="4294967295" type="body"/>
          </p:nvPr>
        </p:nvSpPr>
        <p:spPr>
          <a:xfrm>
            <a:off x="1295250" y="2064075"/>
            <a:ext cx="7642800" cy="2512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s" sz="1800">
                <a:solidFill>
                  <a:srgbClr val="FFFFFF"/>
                </a:solidFill>
                <a:latin typeface="Arial"/>
                <a:ea typeface="Arial"/>
                <a:cs typeface="Arial"/>
                <a:sym typeface="Arial"/>
              </a:rPr>
              <a:t>Un </a:t>
            </a:r>
            <a:r>
              <a:rPr lang="es" sz="1800">
                <a:solidFill>
                  <a:srgbClr val="FFFFFF"/>
                </a:solidFill>
                <a:latin typeface="Arial"/>
                <a:ea typeface="Arial"/>
                <a:cs typeface="Arial"/>
                <a:sym typeface="Arial"/>
              </a:rPr>
              <a:t>método</a:t>
            </a:r>
            <a:r>
              <a:rPr lang="es" sz="1800">
                <a:solidFill>
                  <a:srgbClr val="FFFFFF"/>
                </a:solidFill>
                <a:latin typeface="Arial"/>
                <a:ea typeface="Arial"/>
                <a:cs typeface="Arial"/>
                <a:sym typeface="Arial"/>
              </a:rPr>
              <a:t> abstracta en Java se declara de la siguiente manera:</a:t>
            </a:r>
            <a:endParaRPr sz="1800">
              <a:solidFill>
                <a:srgbClr val="FFFFFF"/>
              </a:solidFill>
              <a:latin typeface="Arial"/>
              <a:ea typeface="Arial"/>
              <a:cs typeface="Arial"/>
              <a:sym typeface="Arial"/>
            </a:endParaRPr>
          </a:p>
          <a:p>
            <a:pPr indent="0" lvl="0" marL="0" rtl="0" algn="just">
              <a:lnSpc>
                <a:spcPct val="100000"/>
              </a:lnSpc>
              <a:spcBef>
                <a:spcPts val="1600"/>
              </a:spcBef>
              <a:spcAft>
                <a:spcPts val="0"/>
              </a:spcAft>
              <a:buNone/>
            </a:pPr>
            <a:r>
              <a:rPr lang="es" sz="1800">
                <a:solidFill>
                  <a:srgbClr val="FFFFFF"/>
                </a:solidFill>
                <a:latin typeface="Courier New"/>
                <a:ea typeface="Courier New"/>
                <a:cs typeface="Courier New"/>
                <a:sym typeface="Courier New"/>
              </a:rPr>
              <a:t>abstract public void metodoAbstracto(/*parametros*/);</a:t>
            </a:r>
            <a:endParaRPr sz="1800">
              <a:solidFill>
                <a:srgbClr val="FFFFFF"/>
              </a:solidFill>
              <a:latin typeface="Courier New"/>
              <a:ea typeface="Courier New"/>
              <a:cs typeface="Courier New"/>
              <a:sym typeface="Courier New"/>
            </a:endParaRPr>
          </a:p>
          <a:p>
            <a:pPr indent="0" lvl="0" marL="0" rtl="0" algn="just">
              <a:lnSpc>
                <a:spcPct val="100000"/>
              </a:lnSpc>
              <a:spcBef>
                <a:spcPts val="0"/>
              </a:spcBef>
              <a:spcAft>
                <a:spcPts val="0"/>
              </a:spcAft>
              <a:buNone/>
            </a:pPr>
            <a:r>
              <a:t/>
            </a:r>
            <a:endParaRPr sz="1800">
              <a:solidFill>
                <a:srgbClr val="FFFFFF"/>
              </a:solidFill>
              <a:latin typeface="Arial"/>
              <a:ea typeface="Arial"/>
              <a:cs typeface="Arial"/>
              <a:sym typeface="Arial"/>
            </a:endParaRPr>
          </a:p>
          <a:p>
            <a:pPr indent="0" lvl="0" marL="0" rtl="0" algn="just">
              <a:lnSpc>
                <a:spcPct val="100000"/>
              </a:lnSpc>
              <a:spcBef>
                <a:spcPts val="0"/>
              </a:spcBef>
              <a:spcAft>
                <a:spcPts val="0"/>
              </a:spcAft>
              <a:buNone/>
            </a:pPr>
            <a:r>
              <a:rPr lang="es" sz="1800">
                <a:solidFill>
                  <a:srgbClr val="FFFFFF"/>
                </a:solidFill>
                <a:latin typeface="Arial"/>
                <a:ea typeface="Arial"/>
                <a:cs typeface="Arial"/>
                <a:sym typeface="Arial"/>
              </a:rPr>
              <a:t>La diferencia más notable creamos un bloque de código { }</a:t>
            </a:r>
            <a:endParaRPr sz="1800">
              <a:solidFill>
                <a:srgbClr val="FFFFFF"/>
              </a:solidFill>
              <a:latin typeface="Arial"/>
              <a:ea typeface="Arial"/>
              <a:cs typeface="Arial"/>
              <a:sym typeface="Arial"/>
            </a:endParaRPr>
          </a:p>
          <a:p>
            <a:pPr indent="0" lvl="0" marL="0" rtl="0" algn="just">
              <a:lnSpc>
                <a:spcPct val="100000"/>
              </a:lnSpc>
              <a:spcBef>
                <a:spcPts val="0"/>
              </a:spcBef>
              <a:spcAft>
                <a:spcPts val="0"/>
              </a:spcAft>
              <a:buNone/>
            </a:pPr>
            <a:r>
              <a:rPr lang="es" sz="1800">
                <a:solidFill>
                  <a:srgbClr val="FFFFFF"/>
                </a:solidFill>
                <a:latin typeface="Arial"/>
                <a:ea typeface="Arial"/>
                <a:cs typeface="Arial"/>
                <a:sym typeface="Arial"/>
              </a:rPr>
              <a:t>para nuestro método.</a:t>
            </a:r>
            <a:endParaRPr sz="1800">
              <a:solidFill>
                <a:srgbClr val="FFFFFF"/>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Arial"/>
                <a:ea typeface="Arial"/>
                <a:cs typeface="Arial"/>
                <a:sym typeface="Arial"/>
              </a:rPr>
              <a:t>Clases y </a:t>
            </a:r>
            <a:r>
              <a:rPr lang="es">
                <a:latin typeface="Arial"/>
                <a:ea typeface="Arial"/>
                <a:cs typeface="Arial"/>
                <a:sym typeface="Arial"/>
              </a:rPr>
              <a:t>métodos</a:t>
            </a:r>
            <a:r>
              <a:rPr lang="es">
                <a:latin typeface="Arial"/>
                <a:ea typeface="Arial"/>
                <a:cs typeface="Arial"/>
                <a:sym typeface="Arial"/>
              </a:rPr>
              <a:t> abstractos: </a:t>
            </a:r>
            <a:r>
              <a:rPr lang="es">
                <a:latin typeface="Arial"/>
                <a:ea typeface="Arial"/>
                <a:cs typeface="Arial"/>
                <a:sym typeface="Arial"/>
              </a:rPr>
              <a:t>implementación</a:t>
            </a:r>
            <a:endParaRPr>
              <a:latin typeface="Arial"/>
              <a:ea typeface="Arial"/>
              <a:cs typeface="Arial"/>
              <a:sym typeface="Arial"/>
            </a:endParaRPr>
          </a:p>
        </p:txBody>
      </p:sp>
      <p:sp>
        <p:nvSpPr>
          <p:cNvPr id="218" name="Google Shape;218;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800">
                <a:solidFill>
                  <a:srgbClr val="000000"/>
                </a:solidFill>
                <a:latin typeface="Arial"/>
                <a:ea typeface="Arial"/>
                <a:cs typeface="Arial"/>
                <a:sym typeface="Arial"/>
              </a:rPr>
              <a:t>Para implementar una clase abstracta se usa la palabra reservada extends al igual que con la herencia y para un </a:t>
            </a:r>
            <a:r>
              <a:rPr lang="es" sz="1800">
                <a:solidFill>
                  <a:srgbClr val="000000"/>
                </a:solidFill>
                <a:latin typeface="Arial"/>
                <a:ea typeface="Arial"/>
                <a:cs typeface="Arial"/>
                <a:sym typeface="Arial"/>
              </a:rPr>
              <a:t>método</a:t>
            </a:r>
            <a:r>
              <a:rPr lang="es" sz="1800">
                <a:solidFill>
                  <a:srgbClr val="000000"/>
                </a:solidFill>
                <a:latin typeface="Arial"/>
                <a:ea typeface="Arial"/>
                <a:cs typeface="Arial"/>
                <a:sym typeface="Arial"/>
              </a:rPr>
              <a:t> abstracto basta con declararlo en la subclase con el mismo retorno, nombre y </a:t>
            </a:r>
            <a:r>
              <a:rPr lang="es" sz="1800">
                <a:solidFill>
                  <a:srgbClr val="000000"/>
                </a:solidFill>
                <a:latin typeface="Arial"/>
                <a:ea typeface="Arial"/>
                <a:cs typeface="Arial"/>
                <a:sym typeface="Arial"/>
              </a:rPr>
              <a:t>parámetros</a:t>
            </a:r>
            <a:r>
              <a:rPr lang="es" sz="1800">
                <a:solidFill>
                  <a:srgbClr val="000000"/>
                </a:solidFill>
                <a:latin typeface="Arial"/>
                <a:ea typeface="Arial"/>
                <a:cs typeface="Arial"/>
                <a:sym typeface="Arial"/>
              </a:rPr>
              <a:t> para poder implementarlo.</a:t>
            </a:r>
            <a:endParaRPr sz="1800">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25"/>
          <p:cNvSpPr txBox="1"/>
          <p:nvPr>
            <p:ph type="ctrTitle"/>
          </p:nvPr>
        </p:nvSpPr>
        <p:spPr>
          <a:xfrm>
            <a:off x="729575" y="1283800"/>
            <a:ext cx="7445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4800">
                <a:solidFill>
                  <a:srgbClr val="000000"/>
                </a:solidFill>
                <a:latin typeface="Arial"/>
                <a:ea typeface="Arial"/>
                <a:cs typeface="Arial"/>
                <a:sym typeface="Arial"/>
              </a:rPr>
              <a:t>Ejercicio</a:t>
            </a:r>
            <a:endParaRPr sz="4800">
              <a:solidFill>
                <a:srgbClr val="000000"/>
              </a:solidFill>
              <a:latin typeface="Arial"/>
              <a:ea typeface="Arial"/>
              <a:cs typeface="Arial"/>
              <a:sym typeface="Arial"/>
            </a:endParaRPr>
          </a:p>
          <a:p>
            <a:pPr indent="0" lvl="0" marL="0" rtl="0" algn="l">
              <a:spcBef>
                <a:spcPts val="0"/>
              </a:spcBef>
              <a:spcAft>
                <a:spcPts val="0"/>
              </a:spcAft>
              <a:buNone/>
            </a:pPr>
            <a:r>
              <a:rPr lang="es" sz="2400">
                <a:solidFill>
                  <a:srgbClr val="000000"/>
                </a:solidFill>
                <a:latin typeface="Arial"/>
                <a:ea typeface="Arial"/>
                <a:cs typeface="Arial"/>
                <a:sym typeface="Arial"/>
              </a:rPr>
              <a:t>Agregar métodos abstractos a la clase Persona</a:t>
            </a:r>
            <a:r>
              <a:rPr lang="es" sz="2400">
                <a:solidFill>
                  <a:srgbClr val="000000"/>
                </a:solidFill>
                <a:latin typeface="Arial"/>
                <a:ea typeface="Arial"/>
                <a:cs typeface="Arial"/>
                <a:sym typeface="Arial"/>
              </a:rPr>
              <a:t>.</a:t>
            </a:r>
            <a:endParaRPr sz="2400">
              <a:solidFill>
                <a:srgbClr val="000000"/>
              </a:solidFill>
              <a:latin typeface="Arial"/>
              <a:ea typeface="Arial"/>
              <a:cs typeface="Arial"/>
              <a:sym typeface="Arial"/>
            </a:endParaRPr>
          </a:p>
          <a:p>
            <a:pPr indent="0" lvl="0" marL="0" rtl="0" algn="l">
              <a:spcBef>
                <a:spcPts val="0"/>
              </a:spcBef>
              <a:spcAft>
                <a:spcPts val="0"/>
              </a:spcAft>
              <a:buNone/>
            </a:pPr>
            <a:r>
              <a:t/>
            </a:r>
            <a:endParaRPr sz="2400">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latin typeface="Arial"/>
                <a:ea typeface="Arial"/>
                <a:cs typeface="Arial"/>
                <a:sym typeface="Arial"/>
              </a:rPr>
              <a:t>Interfaces en java</a:t>
            </a:r>
            <a:endParaRPr>
              <a:latin typeface="Arial"/>
              <a:ea typeface="Arial"/>
              <a:cs typeface="Arial"/>
              <a:sym typeface="Arial"/>
            </a:endParaRPr>
          </a:p>
        </p:txBody>
      </p:sp>
      <p:sp>
        <p:nvSpPr>
          <p:cNvPr id="229" name="Google Shape;229;p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s" sz="1800">
                <a:solidFill>
                  <a:srgbClr val="000000"/>
                </a:solidFill>
                <a:latin typeface="Arial"/>
                <a:ea typeface="Arial"/>
                <a:cs typeface="Arial"/>
                <a:sym typeface="Arial"/>
              </a:rPr>
              <a:t>Una interface es un conjunto de declaraciones de métodos (sin definición). También puede definir constantes, que son implícitamente public, static y final, y deben siempre inicializarse en la declaración. Estos métodos definen un tipo de conducta. Todas las clases que implementan una determinada interface están obligadas a proporcionar una definición de los métodos de la interface, y en ese sentido adquieren una conducta o modo de funcionamiento.</a:t>
            </a:r>
            <a:endParaRPr sz="180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